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av" ContentType="audio/wav"/>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6"/>
  </p:notesMasterIdLst>
  <p:handoutMasterIdLst>
    <p:handoutMasterId r:id="rId87"/>
  </p:handoutMasterIdLst>
  <p:sldIdLst>
    <p:sldId id="468" r:id="rId2"/>
    <p:sldId id="890" r:id="rId3"/>
    <p:sldId id="694" r:id="rId4"/>
    <p:sldId id="790" r:id="rId5"/>
    <p:sldId id="885" r:id="rId6"/>
    <p:sldId id="816" r:id="rId7"/>
    <p:sldId id="817" r:id="rId8"/>
    <p:sldId id="818" r:id="rId9"/>
    <p:sldId id="819" r:id="rId10"/>
    <p:sldId id="886" r:id="rId11"/>
    <p:sldId id="751" r:id="rId12"/>
    <p:sldId id="750" r:id="rId13"/>
    <p:sldId id="894" r:id="rId14"/>
    <p:sldId id="811" r:id="rId15"/>
    <p:sldId id="864" r:id="rId16"/>
    <p:sldId id="842" r:id="rId17"/>
    <p:sldId id="865" r:id="rId18"/>
    <p:sldId id="800" r:id="rId19"/>
    <p:sldId id="801" r:id="rId20"/>
    <p:sldId id="802" r:id="rId21"/>
    <p:sldId id="803" r:id="rId22"/>
    <p:sldId id="814" r:id="rId23"/>
    <p:sldId id="807" r:id="rId24"/>
    <p:sldId id="808" r:id="rId25"/>
    <p:sldId id="809" r:id="rId26"/>
    <p:sldId id="820" r:id="rId27"/>
    <p:sldId id="849" r:id="rId28"/>
    <p:sldId id="852" r:id="rId29"/>
    <p:sldId id="821" r:id="rId30"/>
    <p:sldId id="843" r:id="rId31"/>
    <p:sldId id="848" r:id="rId32"/>
    <p:sldId id="822" r:id="rId33"/>
    <p:sldId id="853" r:id="rId34"/>
    <p:sldId id="823" r:id="rId35"/>
    <p:sldId id="887" r:id="rId36"/>
    <p:sldId id="889" r:id="rId37"/>
    <p:sldId id="867" r:id="rId38"/>
    <p:sldId id="888" r:id="rId39"/>
    <p:sldId id="868" r:id="rId40"/>
    <p:sldId id="881" r:id="rId41"/>
    <p:sldId id="869" r:id="rId42"/>
    <p:sldId id="872" r:id="rId43"/>
    <p:sldId id="873" r:id="rId44"/>
    <p:sldId id="891" r:id="rId45"/>
    <p:sldId id="880" r:id="rId46"/>
    <p:sldId id="825" r:id="rId47"/>
    <p:sldId id="824" r:id="rId48"/>
    <p:sldId id="855" r:id="rId49"/>
    <p:sldId id="827" r:id="rId50"/>
    <p:sldId id="854" r:id="rId51"/>
    <p:sldId id="844" r:id="rId52"/>
    <p:sldId id="871" r:id="rId53"/>
    <p:sldId id="870" r:id="rId54"/>
    <p:sldId id="866" r:id="rId55"/>
    <p:sldId id="876" r:id="rId56"/>
    <p:sldId id="877" r:id="rId57"/>
    <p:sldId id="875" r:id="rId58"/>
    <p:sldId id="829" r:id="rId59"/>
    <p:sldId id="830" r:id="rId60"/>
    <p:sldId id="895" r:id="rId61"/>
    <p:sldId id="896" r:id="rId62"/>
    <p:sldId id="882" r:id="rId63"/>
    <p:sldId id="883" r:id="rId64"/>
    <p:sldId id="845" r:id="rId65"/>
    <p:sldId id="831" r:id="rId66"/>
    <p:sldId id="832" r:id="rId67"/>
    <p:sldId id="860" r:id="rId68"/>
    <p:sldId id="833" r:id="rId69"/>
    <p:sldId id="861" r:id="rId70"/>
    <p:sldId id="862" r:id="rId71"/>
    <p:sldId id="892" r:id="rId72"/>
    <p:sldId id="893" r:id="rId73"/>
    <p:sldId id="863" r:id="rId74"/>
    <p:sldId id="884" r:id="rId75"/>
    <p:sldId id="837" r:id="rId76"/>
    <p:sldId id="846" r:id="rId77"/>
    <p:sldId id="859" r:id="rId78"/>
    <p:sldId id="857" r:id="rId79"/>
    <p:sldId id="847" r:id="rId80"/>
    <p:sldId id="898" r:id="rId81"/>
    <p:sldId id="897" r:id="rId82"/>
    <p:sldId id="841" r:id="rId83"/>
    <p:sldId id="599" r:id="rId84"/>
    <p:sldId id="650" r:id="rId8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0B59"/>
    <a:srgbClr val="2113DB"/>
    <a:srgbClr val="150C8E"/>
    <a:srgbClr val="85DFFF"/>
    <a:srgbClr val="1BE5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9501" autoAdjust="0"/>
  </p:normalViewPr>
  <p:slideViewPr>
    <p:cSldViewPr>
      <p:cViewPr varScale="1">
        <p:scale>
          <a:sx n="93" d="100"/>
          <a:sy n="93" d="100"/>
        </p:scale>
        <p:origin x="-91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0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3.2444991251093652E-2"/>
          <c:y val="0.13666083406240981"/>
          <c:w val="0.57923151793525807"/>
          <c:h val="0.77714129483814987"/>
        </c:manualLayout>
      </c:layout>
      <c:pie3DChart>
        <c:varyColors val="1"/>
        <c:ser>
          <c:idx val="0"/>
          <c:order val="0"/>
          <c:tx>
            <c:strRef>
              <c:f>Sheet1!$B$1</c:f>
              <c:strCache>
                <c:ptCount val="1"/>
                <c:pt idx="0">
                  <c:v>Factors causing failure</c:v>
                </c:pt>
              </c:strCache>
            </c:strRef>
          </c:tx>
          <c:explosion val="25"/>
          <c:dLbls>
            <c:showLegendKey val="0"/>
            <c:showVal val="1"/>
            <c:showCatName val="0"/>
            <c:showSerName val="0"/>
            <c:showPercent val="0"/>
            <c:showBubbleSize val="0"/>
            <c:showLeaderLines val="1"/>
          </c:dLbls>
          <c:cat>
            <c:strRef>
              <c:f>Sheet1!$A$2:$A$8</c:f>
              <c:strCache>
                <c:ptCount val="7"/>
                <c:pt idx="0">
                  <c:v>1. Mythology, hype &amp; tradition -- 30%</c:v>
                </c:pt>
                <c:pt idx="1">
                  <c:v>2. Lack of executive custody, inappropriate governance and policies -- 19%</c:v>
                </c:pt>
                <c:pt idx="2">
                  <c:v>3. Lack of strategic architecture, alignment, etc -- 16%</c:v>
                </c:pt>
                <c:pt idx="3">
                  <c:v>4. Lack of information and poor documentation  -- 14%</c:v>
                </c:pt>
                <c:pt idx="4">
                  <c:v>5. Soft issues and change impacts -- 12%</c:v>
                </c:pt>
                <c:pt idx="5">
                  <c:v>6. Lack of an engineering approach, lack of precision, etc -- 6%</c:v>
                </c:pt>
                <c:pt idx="6">
                  <c:v>7. Technology issues -- 3%</c:v>
                </c:pt>
              </c:strCache>
            </c:strRef>
          </c:cat>
          <c:val>
            <c:numRef>
              <c:f>Sheet1!$B$2:$B$8</c:f>
              <c:numCache>
                <c:formatCode>0%</c:formatCode>
                <c:ptCount val="7"/>
                <c:pt idx="0">
                  <c:v>0.3</c:v>
                </c:pt>
                <c:pt idx="1">
                  <c:v>0.19</c:v>
                </c:pt>
                <c:pt idx="2">
                  <c:v>0.16</c:v>
                </c:pt>
                <c:pt idx="3">
                  <c:v>0.14000000000000001</c:v>
                </c:pt>
                <c:pt idx="4">
                  <c:v>0.12</c:v>
                </c:pt>
                <c:pt idx="5">
                  <c:v>0.06</c:v>
                </c:pt>
                <c:pt idx="6">
                  <c:v>0.03</c:v>
                </c:pt>
              </c:numCache>
            </c:numRef>
          </c:val>
        </c:ser>
        <c:dLbls>
          <c:showLegendKey val="0"/>
          <c:showVal val="0"/>
          <c:showCatName val="0"/>
          <c:showSerName val="0"/>
          <c:showPercent val="0"/>
          <c:showBubbleSize val="0"/>
          <c:showLeaderLines val="1"/>
        </c:dLbls>
      </c:pie3DChart>
      <c:spPr>
        <a:noFill/>
        <a:ln w="25384">
          <a:noFill/>
        </a:ln>
      </c:spPr>
    </c:plotArea>
    <c:legend>
      <c:legendPos val="r"/>
      <c:layout>
        <c:manualLayout>
          <c:xMode val="edge"/>
          <c:yMode val="edge"/>
          <c:x val="0.59376883237189271"/>
          <c:y val="6.1910405267138403E-2"/>
          <c:w val="0.39789779218774329"/>
          <c:h val="0.93701232261221556"/>
        </c:manualLayout>
      </c:layout>
      <c:overlay val="0"/>
      <c:txPr>
        <a:bodyPr/>
        <a:lstStyle/>
        <a:p>
          <a:pPr>
            <a:defRPr sz="1400" b="0"/>
          </a:pPr>
          <a:endParaRPr lang="en-US"/>
        </a:p>
      </c:txPr>
    </c:legend>
    <c:plotVisOnly val="1"/>
    <c:dispBlanksAs val="zero"/>
    <c:showDLblsOverMax val="0"/>
  </c:chart>
  <c:txPr>
    <a:bodyPr/>
    <a:lstStyle/>
    <a:p>
      <a:pPr>
        <a:defRPr sz="1799">
          <a:solidFill>
            <a:srgbClr val="002060"/>
          </a:solidFill>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2"/>
            <a:ext cx="3169920" cy="480059"/>
          </a:xfrm>
          <a:prstGeom prst="rect">
            <a:avLst/>
          </a:prstGeom>
        </p:spPr>
        <p:txBody>
          <a:bodyPr vert="horz" lIns="91397" tIns="45699" rIns="91397" bIns="45699" rtlCol="0"/>
          <a:lstStyle>
            <a:lvl1pPr algn="l">
              <a:defRPr sz="1200"/>
            </a:lvl1pPr>
          </a:lstStyle>
          <a:p>
            <a:endParaRPr lang="en-US"/>
          </a:p>
        </p:txBody>
      </p:sp>
      <p:sp>
        <p:nvSpPr>
          <p:cNvPr id="3" name="Date Placeholder 2"/>
          <p:cNvSpPr>
            <a:spLocks noGrp="1"/>
          </p:cNvSpPr>
          <p:nvPr>
            <p:ph type="dt" sz="quarter" idx="1"/>
          </p:nvPr>
        </p:nvSpPr>
        <p:spPr>
          <a:xfrm>
            <a:off x="4143588" y="2"/>
            <a:ext cx="3169920" cy="480059"/>
          </a:xfrm>
          <a:prstGeom prst="rect">
            <a:avLst/>
          </a:prstGeom>
        </p:spPr>
        <p:txBody>
          <a:bodyPr vert="horz" lIns="91397" tIns="45699" rIns="91397" bIns="45699" rtlCol="0"/>
          <a:lstStyle>
            <a:lvl1pPr algn="r">
              <a:defRPr sz="1200"/>
            </a:lvl1pPr>
          </a:lstStyle>
          <a:p>
            <a:fld id="{17A77CA4-5A26-418C-928D-DC38DD8AD0BF}" type="datetimeFigureOut">
              <a:rPr lang="en-US" smtClean="0"/>
              <a:pPr/>
              <a:t>8/18/2014</a:t>
            </a:fld>
            <a:endParaRPr lang="en-US"/>
          </a:p>
        </p:txBody>
      </p:sp>
      <p:sp>
        <p:nvSpPr>
          <p:cNvPr id="4" name="Footer Placeholder 3"/>
          <p:cNvSpPr>
            <a:spLocks noGrp="1"/>
          </p:cNvSpPr>
          <p:nvPr>
            <p:ph type="ftr" sz="quarter" idx="2"/>
          </p:nvPr>
        </p:nvSpPr>
        <p:spPr>
          <a:xfrm>
            <a:off x="5" y="9119476"/>
            <a:ext cx="3169920" cy="480059"/>
          </a:xfrm>
          <a:prstGeom prst="rect">
            <a:avLst/>
          </a:prstGeom>
        </p:spPr>
        <p:txBody>
          <a:bodyPr vert="horz" lIns="91397" tIns="45699" rIns="91397" bIns="45699" rtlCol="0" anchor="b"/>
          <a:lstStyle>
            <a:lvl1pPr algn="l">
              <a:defRPr sz="1200"/>
            </a:lvl1pPr>
          </a:lstStyle>
          <a:p>
            <a:endParaRPr lang="en-US"/>
          </a:p>
        </p:txBody>
      </p:sp>
      <p:sp>
        <p:nvSpPr>
          <p:cNvPr id="5" name="Slide Number Placeholder 4"/>
          <p:cNvSpPr>
            <a:spLocks noGrp="1"/>
          </p:cNvSpPr>
          <p:nvPr>
            <p:ph type="sldNum" sz="quarter" idx="3"/>
          </p:nvPr>
        </p:nvSpPr>
        <p:spPr>
          <a:xfrm>
            <a:off x="4143588" y="9119476"/>
            <a:ext cx="3169920" cy="480059"/>
          </a:xfrm>
          <a:prstGeom prst="rect">
            <a:avLst/>
          </a:prstGeom>
        </p:spPr>
        <p:txBody>
          <a:bodyPr vert="horz" lIns="91397" tIns="45699" rIns="91397" bIns="45699" rtlCol="0" anchor="b"/>
          <a:lstStyle>
            <a:lvl1pPr algn="r">
              <a:defRPr sz="1200"/>
            </a:lvl1pPr>
          </a:lstStyle>
          <a:p>
            <a:fld id="{391D1E21-31E1-4DE2-91BA-D7F45986AAD3}" type="slidenum">
              <a:rPr lang="en-US" smtClean="0"/>
              <a:pPr/>
              <a:t>‹#›</a:t>
            </a:fld>
            <a:endParaRPr lang="en-US"/>
          </a:p>
        </p:txBody>
      </p:sp>
    </p:spTree>
    <p:extLst>
      <p:ext uri="{BB962C8B-B14F-4D97-AF65-F5344CB8AC3E}">
        <p14:creationId xmlns:p14="http://schemas.microsoft.com/office/powerpoint/2010/main" val="39250254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2"/>
            <a:ext cx="3169920" cy="480059"/>
          </a:xfrm>
          <a:prstGeom prst="rect">
            <a:avLst/>
          </a:prstGeom>
        </p:spPr>
        <p:txBody>
          <a:bodyPr vert="horz" lIns="91397" tIns="45699" rIns="91397" bIns="45699" rtlCol="0"/>
          <a:lstStyle>
            <a:lvl1pPr algn="l">
              <a:defRPr sz="1200"/>
            </a:lvl1pPr>
          </a:lstStyle>
          <a:p>
            <a:endParaRPr lang="en-US"/>
          </a:p>
        </p:txBody>
      </p:sp>
      <p:sp>
        <p:nvSpPr>
          <p:cNvPr id="3" name="Date Placeholder 2"/>
          <p:cNvSpPr>
            <a:spLocks noGrp="1"/>
          </p:cNvSpPr>
          <p:nvPr>
            <p:ph type="dt" idx="1"/>
          </p:nvPr>
        </p:nvSpPr>
        <p:spPr>
          <a:xfrm>
            <a:off x="4143588" y="2"/>
            <a:ext cx="3169920" cy="480059"/>
          </a:xfrm>
          <a:prstGeom prst="rect">
            <a:avLst/>
          </a:prstGeom>
        </p:spPr>
        <p:txBody>
          <a:bodyPr vert="horz" lIns="91397" tIns="45699" rIns="91397" bIns="45699" rtlCol="0"/>
          <a:lstStyle>
            <a:lvl1pPr algn="r">
              <a:defRPr sz="1200"/>
            </a:lvl1pPr>
          </a:lstStyle>
          <a:p>
            <a:fld id="{E59CE0CE-7E16-4FE7-AE57-724E757EAEF9}" type="datetimeFigureOut">
              <a:rPr lang="en-US" smtClean="0"/>
              <a:pPr/>
              <a:t>8/18/2014</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1397" tIns="45699" rIns="91397" bIns="45699" rtlCol="0" anchor="ctr"/>
          <a:lstStyle/>
          <a:p>
            <a:endParaRPr lang="en-US"/>
          </a:p>
        </p:txBody>
      </p:sp>
      <p:sp>
        <p:nvSpPr>
          <p:cNvPr id="5" name="Notes Placeholder 4"/>
          <p:cNvSpPr>
            <a:spLocks noGrp="1"/>
          </p:cNvSpPr>
          <p:nvPr>
            <p:ph type="body" sz="quarter" idx="3"/>
          </p:nvPr>
        </p:nvSpPr>
        <p:spPr>
          <a:xfrm>
            <a:off x="731521" y="4560570"/>
            <a:ext cx="5852160" cy="4320540"/>
          </a:xfrm>
          <a:prstGeom prst="rect">
            <a:avLst/>
          </a:prstGeom>
        </p:spPr>
        <p:txBody>
          <a:bodyPr vert="horz" lIns="91397" tIns="45699" rIns="91397" bIns="4569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5" y="9119476"/>
            <a:ext cx="3169920" cy="480059"/>
          </a:xfrm>
          <a:prstGeom prst="rect">
            <a:avLst/>
          </a:prstGeom>
        </p:spPr>
        <p:txBody>
          <a:bodyPr vert="horz" lIns="91397" tIns="45699" rIns="91397" bIns="45699"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6"/>
            <a:ext cx="3169920" cy="480059"/>
          </a:xfrm>
          <a:prstGeom prst="rect">
            <a:avLst/>
          </a:prstGeom>
        </p:spPr>
        <p:txBody>
          <a:bodyPr vert="horz" lIns="91397" tIns="45699" rIns="91397" bIns="45699" rtlCol="0" anchor="b"/>
          <a:lstStyle>
            <a:lvl1pPr algn="r">
              <a:defRPr sz="1200"/>
            </a:lvl1pPr>
          </a:lstStyle>
          <a:p>
            <a:fld id="{75C5ED17-03FB-4DB8-A22A-17A7A5E85B92}" type="slidenum">
              <a:rPr lang="en-US" smtClean="0"/>
              <a:pPr/>
              <a:t>‹#›</a:t>
            </a:fld>
            <a:endParaRPr lang="en-US"/>
          </a:p>
        </p:txBody>
      </p:sp>
    </p:spTree>
    <p:extLst>
      <p:ext uri="{BB962C8B-B14F-4D97-AF65-F5344CB8AC3E}">
        <p14:creationId xmlns:p14="http://schemas.microsoft.com/office/powerpoint/2010/main" val="1671640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NB remember to have a chair to stand on</a:t>
            </a:r>
          </a:p>
          <a:p>
            <a:endParaRPr lang="en-ZA" dirty="0" smtClean="0"/>
          </a:p>
          <a:p>
            <a:r>
              <a:rPr lang="en-ZA" dirty="0" smtClean="0"/>
              <a:t>Make sure to take the CRITICAL FACTORS BOOK with you </a:t>
            </a:r>
          </a:p>
          <a:p>
            <a:endParaRPr lang="en-ZA" dirty="0" smtClean="0"/>
          </a:p>
          <a:p>
            <a:r>
              <a:rPr lang="en-ZA" dirty="0" smtClean="0"/>
              <a:t>An engineer with a PhD in engineering</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There is a fundamental difference in approach when one designs a bridge NOT TO FALL DOWN</a:t>
            </a:r>
          </a:p>
          <a:p>
            <a:endParaRPr lang="en-ZA" dirty="0" smtClean="0"/>
          </a:p>
          <a:p>
            <a:r>
              <a:rPr lang="en-ZA" dirty="0" smtClean="0"/>
              <a:t>Contrast this with the IT paradigm</a:t>
            </a:r>
            <a:r>
              <a:rPr lang="en-ZA" baseline="0" dirty="0" smtClean="0"/>
              <a:t> which could be called “designed to fail”</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There is a fundamental difference in approach when one designs a bridge NOT TO FALL DOWN</a:t>
            </a:r>
          </a:p>
          <a:p>
            <a:endParaRPr lang="en-ZA" dirty="0" smtClean="0"/>
          </a:p>
          <a:p>
            <a:r>
              <a:rPr lang="en-ZA" dirty="0" smtClean="0"/>
              <a:t>Contrast this with the IT paradigm</a:t>
            </a:r>
            <a:r>
              <a:rPr lang="en-ZA" baseline="0" dirty="0" smtClean="0"/>
              <a:t> which could be called “designed to fail”</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KEEP SHORT AND SIMPLE</a:t>
            </a:r>
          </a:p>
          <a:p>
            <a:endParaRPr lang="en-ZA" dirty="0" smtClean="0"/>
          </a:p>
          <a:p>
            <a:r>
              <a:rPr lang="en-ZA" dirty="0" smtClean="0"/>
              <a:t>MY FATHER</a:t>
            </a:r>
          </a:p>
          <a:p>
            <a:endParaRPr lang="en-ZA" dirty="0" smtClean="0"/>
          </a:p>
          <a:p>
            <a:r>
              <a:rPr lang="en-ZA" dirty="0" smtClean="0"/>
              <a:t>How did </a:t>
            </a:r>
            <a:r>
              <a:rPr lang="en-ZA" dirty="0" err="1" smtClean="0"/>
              <a:t>i</a:t>
            </a:r>
            <a:r>
              <a:rPr lang="en-ZA" dirty="0" smtClean="0"/>
              <a:t> get involved with computers? – my father</a:t>
            </a:r>
            <a:r>
              <a:rPr lang="en-ZA" baseline="0" dirty="0" smtClean="0"/>
              <a:t> was a visionary </a:t>
            </a:r>
            <a:r>
              <a:rPr lang="en-ZA" dirty="0" smtClean="0"/>
              <a:t>-- In</a:t>
            </a:r>
            <a:r>
              <a:rPr lang="en-ZA" baseline="0" dirty="0" smtClean="0"/>
              <a:t> 1981, having gathered over 7,000 pages of research data for my PhD the University mainframe did not have space to store even one page of data.  My father purchased me one of the first desktop PC’s in the days of the Apple and Apricot and 123, etc – at a cost of R12,000 two and a half times my research grants! – I very quickly discovered that there was a HUGE gap between what the salesman told me the computer could do and getting it to do it – so, in that respect, NOTHING HAS CHANGED </a:t>
            </a:r>
            <a:r>
              <a:rPr lang="en-ZA" baseline="0" dirty="0" smtClean="0">
                <a:sym typeface="Wingdings" pitchFamily="2" charset="2"/>
              </a:rPr>
              <a:t> -- I then put myself through a self taught computer science programme and learned to program, learned to type and finally wrote an award winning PhD thesis –</a:t>
            </a:r>
            <a:r>
              <a:rPr lang="en-US" baseline="0" dirty="0" smtClean="0">
                <a:sym typeface="Wingdings" pitchFamily="2" charset="2"/>
              </a:rPr>
              <a:t> at the same time I computerized my father’s investment consulting business and </a:t>
            </a:r>
            <a:r>
              <a:rPr lang="en-US" b="1" baseline="0" dirty="0" smtClean="0">
                <a:sym typeface="Wingdings" pitchFamily="2" charset="2"/>
              </a:rPr>
              <a:t>we were able to double turnover in twelve months and create an enduring revenue stream that lasted for over ten years because we were able to do things that much larger businesses were not able to do </a:t>
            </a:r>
            <a:r>
              <a:rPr lang="en-US" baseline="0" dirty="0" smtClean="0">
                <a:sym typeface="Wingdings" pitchFamily="2" charset="2"/>
              </a:rPr>
              <a:t>– it was then that I began to understand that the strategic application of information technology COULD deliver great value and one of my greatest frustrations is the extent to which few businesses achieve this potential – the rest of this presentation is about lessons I have learned that I hope will help YOU to make a difference in your business with IT</a:t>
            </a:r>
            <a:endParaRPr lang="en-ZA"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What is not an engineering approach?</a:t>
            </a:r>
            <a:r>
              <a:rPr lang="en-ZA" baseline="0" dirty="0" smtClean="0"/>
              <a:t> – Dramatically w</a:t>
            </a:r>
            <a:r>
              <a:rPr lang="en-ZA" dirty="0" smtClean="0"/>
              <a:t>alk</a:t>
            </a:r>
            <a:r>
              <a:rPr lang="en-ZA" baseline="0" dirty="0" smtClean="0"/>
              <a:t> to chair – did this ever happen to you? –</a:t>
            </a:r>
          </a:p>
          <a:p>
            <a:endParaRPr lang="en-ZA" baseline="0" dirty="0" smtClean="0"/>
          </a:p>
          <a:p>
            <a:r>
              <a:rPr lang="en-ZA" baseline="0" dirty="0" smtClean="0"/>
              <a:t>WHEN SLEEPING</a:t>
            </a:r>
          </a:p>
          <a:p>
            <a:endParaRPr lang="en-ZA" baseline="0" dirty="0" smtClean="0"/>
          </a:p>
          <a:p>
            <a:r>
              <a:rPr lang="en-ZA" baseline="0" dirty="0" smtClean="0"/>
              <a:t> when </a:t>
            </a:r>
            <a:r>
              <a:rPr lang="en-ZA" baseline="0" dirty="0" err="1" smtClean="0"/>
              <a:t>i</a:t>
            </a:r>
            <a:r>
              <a:rPr lang="en-ZA" baseline="0" dirty="0" smtClean="0"/>
              <a:t> was a child </a:t>
            </a:r>
            <a:r>
              <a:rPr lang="en-ZA" baseline="0" dirty="0" err="1" smtClean="0"/>
              <a:t>i</a:t>
            </a:r>
            <a:r>
              <a:rPr lang="en-ZA" baseline="0" dirty="0" smtClean="0"/>
              <a:t> used to dream that </a:t>
            </a:r>
            <a:r>
              <a:rPr lang="en-ZA" baseline="0" dirty="0" err="1" smtClean="0"/>
              <a:t>i</a:t>
            </a:r>
            <a:r>
              <a:rPr lang="en-ZA" baseline="0" dirty="0" smtClean="0"/>
              <a:t> would stand on a chair and flap my arms and fly around the room --</a:t>
            </a:r>
            <a:r>
              <a:rPr lang="en-ZA" baseline="0" dirty="0" err="1" smtClean="0"/>
              <a:t>i</a:t>
            </a:r>
            <a:r>
              <a:rPr lang="en-ZA" baseline="0" dirty="0" smtClean="0"/>
              <a:t> have to say that that is NOT an engineering approach – as much as </a:t>
            </a:r>
            <a:r>
              <a:rPr lang="en-ZA" baseline="0" dirty="0" err="1" smtClean="0"/>
              <a:t>i</a:t>
            </a:r>
            <a:r>
              <a:rPr lang="en-ZA" baseline="0" dirty="0" smtClean="0"/>
              <a:t> may be convinced </a:t>
            </a:r>
            <a:r>
              <a:rPr lang="en-ZA" baseline="0" dirty="0" err="1" smtClean="0"/>
              <a:t>i</a:t>
            </a:r>
            <a:r>
              <a:rPr lang="en-ZA" baseline="0" dirty="0" smtClean="0"/>
              <a:t> can fly </a:t>
            </a:r>
            <a:r>
              <a:rPr lang="en-ZA" baseline="0" dirty="0" err="1" smtClean="0"/>
              <a:t>i</a:t>
            </a:r>
            <a:r>
              <a:rPr lang="en-ZA" baseline="0" dirty="0" smtClean="0"/>
              <a:t> have to say to you that were </a:t>
            </a:r>
            <a:r>
              <a:rPr lang="en-ZA" baseline="0" dirty="0" err="1" smtClean="0"/>
              <a:t>i</a:t>
            </a:r>
            <a:r>
              <a:rPr lang="en-ZA" baseline="0" dirty="0" smtClean="0"/>
              <a:t> to stand on top of a skyscraper and flap my arms and jump </a:t>
            </a:r>
            <a:r>
              <a:rPr lang="en-ZA" baseline="0" dirty="0" err="1" smtClean="0"/>
              <a:t>i</a:t>
            </a:r>
            <a:r>
              <a:rPr lang="en-ZA" baseline="0" dirty="0" smtClean="0"/>
              <a:t> would hit the ground at great speed and almost certainly die – that is NOT an engineering approach and yet many seem to think they can use software to do things magically – many are hypnotized and mesmerized by IT – are you? </a:t>
            </a:r>
            <a:r>
              <a:rPr lang="en-ZA" b="1" baseline="0" dirty="0" smtClean="0">
                <a:solidFill>
                  <a:srgbClr val="FF0000"/>
                </a:solidFill>
              </a:rPr>
              <a:t>CLICK for rabbit out of the hat</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F9648C8-25B1-4F29-965C-06492C1EE51A}" type="slidenum">
              <a:rPr lang="en-US" sz="1300" smtClean="0"/>
              <a:pPr eaLnBrk="1" hangingPunct="1"/>
              <a:t>18</a:t>
            </a:fld>
            <a:endParaRPr lang="en-US" sz="1300"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en-GB"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5CBFC8F-FC66-4872-B331-74D8B1EFEBA8}" type="slidenum">
              <a:rPr lang="en-US" sz="1300" smtClean="0"/>
              <a:pPr eaLnBrk="1" hangingPunct="1"/>
              <a:t>19</a:t>
            </a:fld>
            <a:endParaRPr lang="en-US" sz="1300"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KEEP SHORT AND SIMPLE</a:t>
            </a:r>
          </a:p>
          <a:p>
            <a:endParaRPr lang="en-ZA" dirty="0" smtClean="0"/>
          </a:p>
          <a:p>
            <a:r>
              <a:rPr lang="en-ZA" dirty="0" smtClean="0"/>
              <a:t>MY FATHER</a:t>
            </a:r>
          </a:p>
          <a:p>
            <a:endParaRPr lang="en-ZA" dirty="0" smtClean="0"/>
          </a:p>
          <a:p>
            <a:r>
              <a:rPr lang="en-ZA" dirty="0" smtClean="0"/>
              <a:t>How did </a:t>
            </a:r>
            <a:r>
              <a:rPr lang="en-ZA" dirty="0" err="1" smtClean="0"/>
              <a:t>i</a:t>
            </a:r>
            <a:r>
              <a:rPr lang="en-ZA" dirty="0" smtClean="0"/>
              <a:t> get involved with computers? – my father</a:t>
            </a:r>
            <a:r>
              <a:rPr lang="en-ZA" baseline="0" dirty="0" smtClean="0"/>
              <a:t> was a visionary </a:t>
            </a:r>
            <a:r>
              <a:rPr lang="en-ZA" dirty="0" smtClean="0"/>
              <a:t>-- In</a:t>
            </a:r>
            <a:r>
              <a:rPr lang="en-ZA" baseline="0" dirty="0" smtClean="0"/>
              <a:t> 1981, having gathered over 7,000 pages of research data for my PhD the University mainframe did not have space to store even one page of data.  My father purchased me one of the first desktop PC’s in the days of the Apple and Apricot and 123, etc – at a cost of R12,000 two and a half times my research grants! – I very quickly discovered that there was a HUGE gap between what the salesman told me the computer could do and getting it to do it – so, in that respect, NOTHING HAS CHANGED </a:t>
            </a:r>
            <a:r>
              <a:rPr lang="en-ZA" baseline="0" dirty="0" smtClean="0">
                <a:sym typeface="Wingdings" pitchFamily="2" charset="2"/>
              </a:rPr>
              <a:t> -- I then put myself through a self taught computer science programme and learned to program, learned to type and finally wrote an award winning PhD thesis –</a:t>
            </a:r>
            <a:r>
              <a:rPr lang="en-US" baseline="0" dirty="0" smtClean="0">
                <a:sym typeface="Wingdings" pitchFamily="2" charset="2"/>
              </a:rPr>
              <a:t> at the same time I computerized my father’s investment consulting business and </a:t>
            </a:r>
            <a:r>
              <a:rPr lang="en-US" b="1" baseline="0" dirty="0" smtClean="0">
                <a:sym typeface="Wingdings" pitchFamily="2" charset="2"/>
              </a:rPr>
              <a:t>we were able to double turnover in twelve months and create an enduring revenue stream that lasted for over ten years because we were able to do things that much larger businesses were not able to do </a:t>
            </a:r>
            <a:r>
              <a:rPr lang="en-US" baseline="0" dirty="0" smtClean="0">
                <a:sym typeface="Wingdings" pitchFamily="2" charset="2"/>
              </a:rPr>
              <a:t>– it was then that I began to understand that the strategic application of information technology COULD deliver great value and one of my greatest frustrations is the extent to which few businesses achieve this potential – the rest of this presentation is about lessons I have learned that I hope will help YOU to make a difference in your business with IT</a:t>
            </a:r>
            <a:endParaRPr lang="en-ZA"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WHAT CAUSES IT FAILURE?</a:t>
            </a:r>
          </a:p>
          <a:p>
            <a:endParaRPr lang="en-ZA" dirty="0" smtClean="0"/>
          </a:p>
          <a:p>
            <a:r>
              <a:rPr lang="en-ZA" dirty="0" smtClean="0"/>
              <a:t>Since 1993, analysed in 2003, course,</a:t>
            </a:r>
            <a:r>
              <a:rPr lang="en-ZA" baseline="0" dirty="0" smtClean="0"/>
              <a:t> book</a:t>
            </a:r>
            <a:endParaRPr lang="en-ZA" dirty="0" smtClean="0"/>
          </a:p>
          <a:p>
            <a:endParaRPr lang="en-ZA" dirty="0" smtClean="0"/>
          </a:p>
          <a:p>
            <a:r>
              <a:rPr lang="en-ZA" dirty="0" smtClean="0"/>
              <a:t>Sustainable versus</a:t>
            </a:r>
            <a:r>
              <a:rPr lang="en-ZA" baseline="0" dirty="0" smtClean="0"/>
              <a:t> experimentation</a:t>
            </a:r>
          </a:p>
          <a:p>
            <a:endParaRPr lang="en-ZA" baseline="0" dirty="0" smtClean="0"/>
          </a:p>
          <a:p>
            <a:r>
              <a:rPr lang="en-ZA" baseline="0" dirty="0" smtClean="0"/>
              <a:t>People</a:t>
            </a:r>
            <a:endParaRPr lang="en-ZA" dirty="0" smtClean="0"/>
          </a:p>
          <a:p>
            <a:endParaRPr lang="en-ZA" dirty="0" smtClean="0"/>
          </a:p>
          <a:p>
            <a:r>
              <a:rPr lang="en-ZA" dirty="0" smtClean="0"/>
              <a:t>The factors causing IT failure – in 1993 I</a:t>
            </a:r>
            <a:r>
              <a:rPr lang="en-ZA" baseline="0" dirty="0" smtClean="0"/>
              <a:t> became aware of the high failure rate of IT projects and started to talk about it – as a consequence </a:t>
            </a:r>
            <a:r>
              <a:rPr lang="en-ZA" baseline="0" dirty="0" err="1" smtClean="0"/>
              <a:t>i</a:t>
            </a:r>
            <a:r>
              <a:rPr lang="en-ZA" baseline="0" dirty="0" smtClean="0"/>
              <a:t> was asked to investigate many failed or failing projects and to help to turn them around – over the years </a:t>
            </a:r>
            <a:r>
              <a:rPr lang="en-ZA" baseline="0" dirty="0" err="1" smtClean="0"/>
              <a:t>i</a:t>
            </a:r>
            <a:r>
              <a:rPr lang="en-ZA" baseline="0" dirty="0" smtClean="0"/>
              <a:t> built up a large catalogue of the factors causing failure – in 2003 </a:t>
            </a:r>
            <a:r>
              <a:rPr lang="en-ZA" baseline="0" dirty="0" err="1" smtClean="0"/>
              <a:t>i</a:t>
            </a:r>
            <a:r>
              <a:rPr lang="en-ZA" baseline="0" dirty="0" smtClean="0"/>
              <a:t> undertook a critical issues analysis of the factors causing failure and arrived at a list of seven critical factors causing failure together with the critical factors for success which then became the subject of a course and subsequently a book – HOLD UP THE BOOK – since then </a:t>
            </a:r>
            <a:r>
              <a:rPr lang="en-ZA" baseline="0" dirty="0" err="1" smtClean="0"/>
              <a:t>i</a:t>
            </a:r>
            <a:r>
              <a:rPr lang="en-ZA" baseline="0" dirty="0" smtClean="0"/>
              <a:t> have advised many clients and led a number of significant projects and consistently validated the basic analysis</a:t>
            </a:r>
          </a:p>
          <a:p>
            <a:r>
              <a:rPr lang="en-ZA" baseline="0" dirty="0" smtClean="0"/>
              <a:t>The biggest single factor causing failure is Mythology at 30% followed by lack of executive custody and inappropriate governance at 25%</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95AD6A9-8310-423C-BC85-B785AD0A1D2C}" type="slidenum">
              <a:rPr lang="en-US"/>
              <a:pPr fontAlgn="base">
                <a:spcBef>
                  <a:spcPct val="0"/>
                </a:spcBef>
                <a:spcAft>
                  <a:spcPct val="0"/>
                </a:spcAft>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p:spPr>
        <p:txBody>
          <a:bodyPr/>
          <a:lstStyle/>
          <a:p>
            <a:endParaRPr lang="en-US" smtClean="0"/>
          </a:p>
        </p:txBody>
      </p:sp>
      <p:sp>
        <p:nvSpPr>
          <p:cNvPr id="79876"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A3DA55C-8ED8-4522-93F8-66CE3E8D778D}" type="slidenum">
              <a:rPr lang="en-US" sz="1300" smtClean="0"/>
              <a:pPr eaLnBrk="1" hangingPunct="1"/>
              <a:t>23</a:t>
            </a:fld>
            <a:endParaRPr lang="en-US" sz="130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A7BA1D-BD93-407F-B30F-D1E6E74EB3C5}" type="slidenum">
              <a:rPr lang="en-US" sz="1300" smtClean="0"/>
              <a:pPr eaLnBrk="1" hangingPunct="1"/>
              <a:t>24</a:t>
            </a:fld>
            <a:endParaRPr lang="en-US" sz="1300"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endParaRPr lang="en-GB"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B235560-AB8D-4CA1-8E1D-FD6A44C977A4}" type="slidenum">
              <a:rPr lang="en-US" sz="1300" smtClean="0"/>
              <a:pPr eaLnBrk="1" hangingPunct="1"/>
              <a:t>25</a:t>
            </a:fld>
            <a:endParaRPr lang="en-US" sz="1300"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en-GB"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35DF64-DE4A-40B9-A9A9-0C7F712444CF}" type="slidenum">
              <a:rPr lang="en-US"/>
              <a:pPr fontAlgn="base">
                <a:spcBef>
                  <a:spcPct val="0"/>
                </a:spcBef>
                <a:spcAft>
                  <a:spcPct val="0"/>
                </a:spcAft>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r>
              <a:rPr lang="en-US" dirty="0" smtClean="0"/>
              <a:t>Professor Richard Nolan states that "I.T. is the next corporate disaster waiting to happen”</a:t>
            </a:r>
          </a:p>
          <a:p>
            <a:pPr defTabSz="914069">
              <a:defRPr/>
            </a:pPr>
            <a:r>
              <a:rPr lang="en-ZA" dirty="0" smtClean="0"/>
              <a:t>And</a:t>
            </a:r>
            <a:r>
              <a:rPr lang="en-ZA" baseline="0" dirty="0" smtClean="0"/>
              <a:t> postulates that soon there will be an Enron level corporate failure</a:t>
            </a:r>
          </a:p>
          <a:p>
            <a:pPr defTabSz="914069">
              <a:defRPr/>
            </a:pPr>
            <a:r>
              <a:rPr lang="en-ZA" baseline="0" dirty="0" smtClean="0"/>
              <a:t>Do you remember </a:t>
            </a:r>
            <a:r>
              <a:rPr lang="en-ZA" baseline="0" dirty="0" err="1" smtClean="0"/>
              <a:t>Fedsure</a:t>
            </a:r>
            <a:r>
              <a:rPr lang="en-ZA" baseline="0" dirty="0" smtClean="0"/>
              <a:t> Health – tell the story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r>
              <a:rPr lang="en-US" dirty="0" smtClean="0"/>
              <a:t>Professor Richard Nolan states that "I.T. is the next corporate disaster waiting to happen”</a:t>
            </a:r>
          </a:p>
          <a:p>
            <a:pPr defTabSz="914069">
              <a:defRPr/>
            </a:pPr>
            <a:r>
              <a:rPr lang="en-ZA" dirty="0" smtClean="0"/>
              <a:t>And</a:t>
            </a:r>
            <a:r>
              <a:rPr lang="en-ZA" baseline="0" dirty="0" smtClean="0"/>
              <a:t> postulates that soon there will be an Enron level corporate failure</a:t>
            </a:r>
          </a:p>
          <a:p>
            <a:pPr defTabSz="914069">
              <a:defRPr/>
            </a:pPr>
            <a:r>
              <a:rPr lang="en-ZA" baseline="0" dirty="0" smtClean="0"/>
              <a:t>Do you remember </a:t>
            </a:r>
            <a:r>
              <a:rPr lang="en-ZA" baseline="0" dirty="0" err="1" smtClean="0"/>
              <a:t>Fedsure</a:t>
            </a:r>
            <a:r>
              <a:rPr lang="en-ZA" baseline="0" dirty="0" smtClean="0"/>
              <a:t> Health – tell the story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29</a:t>
            </a:fld>
            <a:endParaRPr lang="en-US"/>
          </a:p>
        </p:txBody>
      </p:sp>
    </p:spTree>
    <p:extLst>
      <p:ext uri="{BB962C8B-B14F-4D97-AF65-F5344CB8AC3E}">
        <p14:creationId xmlns:p14="http://schemas.microsoft.com/office/powerpoint/2010/main" val="300668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r>
              <a:rPr lang="en-US" dirty="0" smtClean="0"/>
              <a:t>Professor Richard Nolan states that "I.T. is the next corporate disaster waiting to happen”</a:t>
            </a:r>
          </a:p>
          <a:p>
            <a:pPr defTabSz="914069">
              <a:defRPr/>
            </a:pPr>
            <a:r>
              <a:rPr lang="en-ZA" dirty="0" smtClean="0"/>
              <a:t>And</a:t>
            </a:r>
            <a:r>
              <a:rPr lang="en-ZA" baseline="0" dirty="0" smtClean="0"/>
              <a:t> postulates that soon there will be an Enron level corporate failure</a:t>
            </a:r>
          </a:p>
          <a:p>
            <a:pPr defTabSz="914069">
              <a:defRPr/>
            </a:pPr>
            <a:r>
              <a:rPr lang="en-ZA" baseline="0" dirty="0" smtClean="0"/>
              <a:t>Do you remember </a:t>
            </a:r>
            <a:r>
              <a:rPr lang="en-ZA" baseline="0" dirty="0" err="1" smtClean="0"/>
              <a:t>Fedsure</a:t>
            </a:r>
            <a:r>
              <a:rPr lang="en-ZA" baseline="0" dirty="0" smtClean="0"/>
              <a:t> Health – tell the story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32</a:t>
            </a:fld>
            <a:endParaRPr lang="en-US"/>
          </a:p>
        </p:txBody>
      </p:sp>
    </p:spTree>
    <p:extLst>
      <p:ext uri="{BB962C8B-B14F-4D97-AF65-F5344CB8AC3E}">
        <p14:creationId xmlns:p14="http://schemas.microsoft.com/office/powerpoint/2010/main" val="2460327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r>
              <a:rPr lang="en-US" dirty="0" smtClean="0"/>
              <a:t>Professor Richard Nolan states that "I.T. is the next corporate disaster waiting to happen”</a:t>
            </a:r>
          </a:p>
          <a:p>
            <a:pPr defTabSz="914069">
              <a:defRPr/>
            </a:pPr>
            <a:r>
              <a:rPr lang="en-ZA" dirty="0" smtClean="0"/>
              <a:t>And</a:t>
            </a:r>
            <a:r>
              <a:rPr lang="en-ZA" baseline="0" dirty="0" smtClean="0"/>
              <a:t> postulates that soon there will be an Enron level corporate failure</a:t>
            </a:r>
          </a:p>
          <a:p>
            <a:pPr defTabSz="914069">
              <a:defRPr/>
            </a:pPr>
            <a:r>
              <a:rPr lang="en-ZA" baseline="0" dirty="0" smtClean="0"/>
              <a:t>Do you remember </a:t>
            </a:r>
            <a:r>
              <a:rPr lang="en-ZA" baseline="0" dirty="0" err="1" smtClean="0"/>
              <a:t>Fedsure</a:t>
            </a:r>
            <a:r>
              <a:rPr lang="en-ZA" baseline="0" dirty="0" smtClean="0"/>
              <a:t> Health – tell the story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34</a:t>
            </a:fld>
            <a:endParaRPr lang="en-US"/>
          </a:p>
        </p:txBody>
      </p:sp>
    </p:spTree>
    <p:extLst>
      <p:ext uri="{BB962C8B-B14F-4D97-AF65-F5344CB8AC3E}">
        <p14:creationId xmlns:p14="http://schemas.microsoft.com/office/powerpoint/2010/main" val="14420504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37</a:t>
            </a:fld>
            <a:endParaRPr lang="en-US"/>
          </a:p>
        </p:txBody>
      </p:sp>
    </p:spTree>
    <p:extLst>
      <p:ext uri="{BB962C8B-B14F-4D97-AF65-F5344CB8AC3E}">
        <p14:creationId xmlns:p14="http://schemas.microsoft.com/office/powerpoint/2010/main" val="14420504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39</a:t>
            </a:fld>
            <a:endParaRPr lang="en-US"/>
          </a:p>
        </p:txBody>
      </p:sp>
    </p:spTree>
    <p:extLst>
      <p:ext uri="{BB962C8B-B14F-4D97-AF65-F5344CB8AC3E}">
        <p14:creationId xmlns:p14="http://schemas.microsoft.com/office/powerpoint/2010/main" val="1442050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40</a:t>
            </a:fld>
            <a:endParaRPr lang="en-US"/>
          </a:p>
        </p:txBody>
      </p:sp>
    </p:spTree>
    <p:extLst>
      <p:ext uri="{BB962C8B-B14F-4D97-AF65-F5344CB8AC3E}">
        <p14:creationId xmlns:p14="http://schemas.microsoft.com/office/powerpoint/2010/main" val="14420504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41</a:t>
            </a:fld>
            <a:endParaRPr lang="en-US"/>
          </a:p>
        </p:txBody>
      </p:sp>
    </p:spTree>
    <p:extLst>
      <p:ext uri="{BB962C8B-B14F-4D97-AF65-F5344CB8AC3E}">
        <p14:creationId xmlns:p14="http://schemas.microsoft.com/office/powerpoint/2010/main" val="14420504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42</a:t>
            </a:fld>
            <a:endParaRPr lang="en-US"/>
          </a:p>
        </p:txBody>
      </p:sp>
    </p:spTree>
    <p:extLst>
      <p:ext uri="{BB962C8B-B14F-4D97-AF65-F5344CB8AC3E}">
        <p14:creationId xmlns:p14="http://schemas.microsoft.com/office/powerpoint/2010/main" val="14420504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43</a:t>
            </a:fld>
            <a:endParaRPr lang="en-US"/>
          </a:p>
        </p:txBody>
      </p:sp>
    </p:spTree>
    <p:extLst>
      <p:ext uri="{BB962C8B-B14F-4D97-AF65-F5344CB8AC3E}">
        <p14:creationId xmlns:p14="http://schemas.microsoft.com/office/powerpoint/2010/main" val="14420504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44</a:t>
            </a:fld>
            <a:endParaRPr lang="en-US"/>
          </a:p>
        </p:txBody>
      </p:sp>
    </p:spTree>
    <p:extLst>
      <p:ext uri="{BB962C8B-B14F-4D97-AF65-F5344CB8AC3E}">
        <p14:creationId xmlns:p14="http://schemas.microsoft.com/office/powerpoint/2010/main" val="14420504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45</a:t>
            </a:fld>
            <a:endParaRPr lang="en-US"/>
          </a:p>
        </p:txBody>
      </p:sp>
    </p:spTree>
    <p:extLst>
      <p:ext uri="{BB962C8B-B14F-4D97-AF65-F5344CB8AC3E}">
        <p14:creationId xmlns:p14="http://schemas.microsoft.com/office/powerpoint/2010/main" val="27707718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46</a:t>
            </a:fld>
            <a:endParaRPr lang="en-US"/>
          </a:p>
        </p:txBody>
      </p:sp>
    </p:spTree>
    <p:extLst>
      <p:ext uri="{BB962C8B-B14F-4D97-AF65-F5344CB8AC3E}">
        <p14:creationId xmlns:p14="http://schemas.microsoft.com/office/powerpoint/2010/main" val="14420504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47</a:t>
            </a:fld>
            <a:endParaRPr lang="en-US"/>
          </a:p>
        </p:txBody>
      </p:sp>
    </p:spTree>
    <p:extLst>
      <p:ext uri="{BB962C8B-B14F-4D97-AF65-F5344CB8AC3E}">
        <p14:creationId xmlns:p14="http://schemas.microsoft.com/office/powerpoint/2010/main" val="16247021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48</a:t>
            </a:fld>
            <a:endParaRPr lang="en-US"/>
          </a:p>
        </p:txBody>
      </p:sp>
    </p:spTree>
    <p:extLst>
      <p:ext uri="{BB962C8B-B14F-4D97-AF65-F5344CB8AC3E}">
        <p14:creationId xmlns:p14="http://schemas.microsoft.com/office/powerpoint/2010/main" val="27707718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49</a:t>
            </a:fld>
            <a:endParaRPr lang="en-US"/>
          </a:p>
        </p:txBody>
      </p:sp>
    </p:spTree>
    <p:extLst>
      <p:ext uri="{BB962C8B-B14F-4D97-AF65-F5344CB8AC3E}">
        <p14:creationId xmlns:p14="http://schemas.microsoft.com/office/powerpoint/2010/main" val="2770771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728FEA4-6089-4B11-9EDF-820B36A781A3}" type="slidenum">
              <a:rPr lang="en-US" smtClean="0"/>
              <a:pPr/>
              <a:t>5</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50</a:t>
            </a:fld>
            <a:endParaRPr lang="en-US"/>
          </a:p>
        </p:txBody>
      </p:sp>
    </p:spTree>
    <p:extLst>
      <p:ext uri="{BB962C8B-B14F-4D97-AF65-F5344CB8AC3E}">
        <p14:creationId xmlns:p14="http://schemas.microsoft.com/office/powerpoint/2010/main" val="27707718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52</a:t>
            </a:fld>
            <a:endParaRPr lang="en-US"/>
          </a:p>
        </p:txBody>
      </p:sp>
    </p:spTree>
    <p:extLst>
      <p:ext uri="{BB962C8B-B14F-4D97-AF65-F5344CB8AC3E}">
        <p14:creationId xmlns:p14="http://schemas.microsoft.com/office/powerpoint/2010/main" val="14420504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53</a:t>
            </a:fld>
            <a:endParaRPr lang="en-US"/>
          </a:p>
        </p:txBody>
      </p:sp>
    </p:spTree>
    <p:extLst>
      <p:ext uri="{BB962C8B-B14F-4D97-AF65-F5344CB8AC3E}">
        <p14:creationId xmlns:p14="http://schemas.microsoft.com/office/powerpoint/2010/main" val="14420504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54</a:t>
            </a:fld>
            <a:endParaRPr lang="en-US"/>
          </a:p>
        </p:txBody>
      </p:sp>
    </p:spTree>
    <p:extLst>
      <p:ext uri="{BB962C8B-B14F-4D97-AF65-F5344CB8AC3E}">
        <p14:creationId xmlns:p14="http://schemas.microsoft.com/office/powerpoint/2010/main" val="27707718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55</a:t>
            </a:fld>
            <a:endParaRPr lang="en-US"/>
          </a:p>
        </p:txBody>
      </p:sp>
    </p:spTree>
    <p:extLst>
      <p:ext uri="{BB962C8B-B14F-4D97-AF65-F5344CB8AC3E}">
        <p14:creationId xmlns:p14="http://schemas.microsoft.com/office/powerpoint/2010/main" val="14420504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56</a:t>
            </a:fld>
            <a:endParaRPr lang="en-US"/>
          </a:p>
        </p:txBody>
      </p:sp>
    </p:spTree>
    <p:extLst>
      <p:ext uri="{BB962C8B-B14F-4D97-AF65-F5344CB8AC3E}">
        <p14:creationId xmlns:p14="http://schemas.microsoft.com/office/powerpoint/2010/main" val="14420504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57</a:t>
            </a:fld>
            <a:endParaRPr lang="en-US"/>
          </a:p>
        </p:txBody>
      </p:sp>
    </p:spTree>
    <p:extLst>
      <p:ext uri="{BB962C8B-B14F-4D97-AF65-F5344CB8AC3E}">
        <p14:creationId xmlns:p14="http://schemas.microsoft.com/office/powerpoint/2010/main" val="14420504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58</a:t>
            </a:fld>
            <a:endParaRPr lang="en-US"/>
          </a:p>
        </p:txBody>
      </p:sp>
    </p:spTree>
    <p:extLst>
      <p:ext uri="{BB962C8B-B14F-4D97-AF65-F5344CB8AC3E}">
        <p14:creationId xmlns:p14="http://schemas.microsoft.com/office/powerpoint/2010/main" val="27707718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59</a:t>
            </a:fld>
            <a:endParaRPr lang="en-US"/>
          </a:p>
        </p:txBody>
      </p:sp>
    </p:spTree>
    <p:extLst>
      <p:ext uri="{BB962C8B-B14F-4D97-AF65-F5344CB8AC3E}">
        <p14:creationId xmlns:p14="http://schemas.microsoft.com/office/powerpoint/2010/main" val="2329111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6</a:t>
            </a:fld>
            <a:endParaRPr lang="en-US"/>
          </a:p>
        </p:txBody>
      </p:sp>
    </p:spTree>
    <p:extLst>
      <p:ext uri="{BB962C8B-B14F-4D97-AF65-F5344CB8AC3E}">
        <p14:creationId xmlns:p14="http://schemas.microsoft.com/office/powerpoint/2010/main" val="19911152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60</a:t>
            </a:fld>
            <a:endParaRPr lang="en-US"/>
          </a:p>
        </p:txBody>
      </p:sp>
    </p:spTree>
    <p:extLst>
      <p:ext uri="{BB962C8B-B14F-4D97-AF65-F5344CB8AC3E}">
        <p14:creationId xmlns:p14="http://schemas.microsoft.com/office/powerpoint/2010/main" val="23291119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61</a:t>
            </a:fld>
            <a:endParaRPr lang="en-US"/>
          </a:p>
        </p:txBody>
      </p:sp>
    </p:spTree>
    <p:extLst>
      <p:ext uri="{BB962C8B-B14F-4D97-AF65-F5344CB8AC3E}">
        <p14:creationId xmlns:p14="http://schemas.microsoft.com/office/powerpoint/2010/main" val="23291119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62</a:t>
            </a:fld>
            <a:endParaRPr lang="en-US"/>
          </a:p>
        </p:txBody>
      </p:sp>
    </p:spTree>
    <p:extLst>
      <p:ext uri="{BB962C8B-B14F-4D97-AF65-F5344CB8AC3E}">
        <p14:creationId xmlns:p14="http://schemas.microsoft.com/office/powerpoint/2010/main" val="23291119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63</a:t>
            </a:fld>
            <a:endParaRPr lang="en-US"/>
          </a:p>
        </p:txBody>
      </p:sp>
    </p:spTree>
    <p:extLst>
      <p:ext uri="{BB962C8B-B14F-4D97-AF65-F5344CB8AC3E}">
        <p14:creationId xmlns:p14="http://schemas.microsoft.com/office/powerpoint/2010/main" val="23291119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65</a:t>
            </a:fld>
            <a:endParaRPr lang="en-US"/>
          </a:p>
        </p:txBody>
      </p:sp>
    </p:spTree>
    <p:extLst>
      <p:ext uri="{BB962C8B-B14F-4D97-AF65-F5344CB8AC3E}">
        <p14:creationId xmlns:p14="http://schemas.microsoft.com/office/powerpoint/2010/main" val="23291119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66</a:t>
            </a:fld>
            <a:endParaRPr lang="en-US"/>
          </a:p>
        </p:txBody>
      </p:sp>
    </p:spTree>
    <p:extLst>
      <p:ext uri="{BB962C8B-B14F-4D97-AF65-F5344CB8AC3E}">
        <p14:creationId xmlns:p14="http://schemas.microsoft.com/office/powerpoint/2010/main" val="18778476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67</a:t>
            </a:fld>
            <a:endParaRPr lang="en-US"/>
          </a:p>
        </p:txBody>
      </p:sp>
    </p:spTree>
    <p:extLst>
      <p:ext uri="{BB962C8B-B14F-4D97-AF65-F5344CB8AC3E}">
        <p14:creationId xmlns:p14="http://schemas.microsoft.com/office/powerpoint/2010/main" val="9280936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68</a:t>
            </a:fld>
            <a:endParaRPr lang="en-US"/>
          </a:p>
        </p:txBody>
      </p:sp>
    </p:spTree>
    <p:extLst>
      <p:ext uri="{BB962C8B-B14F-4D97-AF65-F5344CB8AC3E}">
        <p14:creationId xmlns:p14="http://schemas.microsoft.com/office/powerpoint/2010/main" val="23291119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69</a:t>
            </a:fld>
            <a:endParaRPr lang="en-US"/>
          </a:p>
        </p:txBody>
      </p:sp>
    </p:spTree>
    <p:extLst>
      <p:ext uri="{BB962C8B-B14F-4D97-AF65-F5344CB8AC3E}">
        <p14:creationId xmlns:p14="http://schemas.microsoft.com/office/powerpoint/2010/main" val="928093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7</a:t>
            </a:fld>
            <a:endParaRPr lang="en-US"/>
          </a:p>
        </p:txBody>
      </p:sp>
    </p:spTree>
    <p:extLst>
      <p:ext uri="{BB962C8B-B14F-4D97-AF65-F5344CB8AC3E}">
        <p14:creationId xmlns:p14="http://schemas.microsoft.com/office/powerpoint/2010/main" val="23353198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70</a:t>
            </a:fld>
            <a:endParaRPr lang="en-US"/>
          </a:p>
        </p:txBody>
      </p:sp>
    </p:spTree>
    <p:extLst>
      <p:ext uri="{BB962C8B-B14F-4D97-AF65-F5344CB8AC3E}">
        <p14:creationId xmlns:p14="http://schemas.microsoft.com/office/powerpoint/2010/main" val="9280936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71</a:t>
            </a:fld>
            <a:endParaRPr lang="en-US"/>
          </a:p>
        </p:txBody>
      </p:sp>
    </p:spTree>
    <p:extLst>
      <p:ext uri="{BB962C8B-B14F-4D97-AF65-F5344CB8AC3E}">
        <p14:creationId xmlns:p14="http://schemas.microsoft.com/office/powerpoint/2010/main" val="14420504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72</a:t>
            </a:fld>
            <a:endParaRPr lang="en-US"/>
          </a:p>
        </p:txBody>
      </p:sp>
    </p:spTree>
    <p:extLst>
      <p:ext uri="{BB962C8B-B14F-4D97-AF65-F5344CB8AC3E}">
        <p14:creationId xmlns:p14="http://schemas.microsoft.com/office/powerpoint/2010/main" val="14420504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73</a:t>
            </a:fld>
            <a:endParaRPr lang="en-US"/>
          </a:p>
        </p:txBody>
      </p:sp>
    </p:spTree>
    <p:extLst>
      <p:ext uri="{BB962C8B-B14F-4D97-AF65-F5344CB8AC3E}">
        <p14:creationId xmlns:p14="http://schemas.microsoft.com/office/powerpoint/2010/main" val="9280936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74</a:t>
            </a:fld>
            <a:endParaRPr lang="en-US"/>
          </a:p>
        </p:txBody>
      </p:sp>
    </p:spTree>
    <p:extLst>
      <p:ext uri="{BB962C8B-B14F-4D97-AF65-F5344CB8AC3E}">
        <p14:creationId xmlns:p14="http://schemas.microsoft.com/office/powerpoint/2010/main" val="92809368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75</a:t>
            </a:fld>
            <a:endParaRPr lang="en-US"/>
          </a:p>
        </p:txBody>
      </p:sp>
    </p:spTree>
    <p:extLst>
      <p:ext uri="{BB962C8B-B14F-4D97-AF65-F5344CB8AC3E}">
        <p14:creationId xmlns:p14="http://schemas.microsoft.com/office/powerpoint/2010/main" val="77127362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78</a:t>
            </a:fld>
            <a:endParaRPr lang="en-US"/>
          </a:p>
        </p:txBody>
      </p:sp>
    </p:spTree>
    <p:extLst>
      <p:ext uri="{BB962C8B-B14F-4D97-AF65-F5344CB8AC3E}">
        <p14:creationId xmlns:p14="http://schemas.microsoft.com/office/powerpoint/2010/main" val="27707718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8</a:t>
            </a:fld>
            <a:endParaRPr lang="en-US"/>
          </a:p>
        </p:txBody>
      </p:sp>
    </p:spTree>
    <p:extLst>
      <p:ext uri="{BB962C8B-B14F-4D97-AF65-F5344CB8AC3E}">
        <p14:creationId xmlns:p14="http://schemas.microsoft.com/office/powerpoint/2010/main" val="17645556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82</a:t>
            </a:fld>
            <a:endParaRPr lang="en-US"/>
          </a:p>
        </p:txBody>
      </p:sp>
    </p:spTree>
    <p:extLst>
      <p:ext uri="{BB962C8B-B14F-4D97-AF65-F5344CB8AC3E}">
        <p14:creationId xmlns:p14="http://schemas.microsoft.com/office/powerpoint/2010/main" val="7712736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84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9</a:t>
            </a:fld>
            <a:endParaRPr lang="en-US"/>
          </a:p>
        </p:txBody>
      </p:sp>
    </p:spTree>
    <p:extLst>
      <p:ext uri="{BB962C8B-B14F-4D97-AF65-F5344CB8AC3E}">
        <p14:creationId xmlns:p14="http://schemas.microsoft.com/office/powerpoint/2010/main" val="300668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93E707-5CB6-4A6B-A113-0C8B342B057E}" type="datetime1">
              <a:rPr lang="en-US" smtClean="0"/>
              <a:t>8/18/2014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96CF9F-7B65-4204-B383-5273168E58E3}" type="datetime1">
              <a:rPr lang="en-US" smtClean="0"/>
              <a:t>8/18/2014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372BA4-E2C7-43A9-85B5-F1BA4123F5E8}" type="datetime1">
              <a:rPr lang="en-US" smtClean="0"/>
              <a:t>8/18/2014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C7065F-A351-45BC-8764-8089A9A244BD}" type="datetime1">
              <a:rPr lang="en-US" smtClean="0"/>
              <a:t>8/18/2014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772717-3FD6-4D92-A847-6CCDE9EED43E}" type="datetime1">
              <a:rPr lang="en-US" smtClean="0"/>
              <a:t>8/18/2014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7A8B22-9C2B-4022-B7FA-DEBA5D6F93F3}" type="datetime1">
              <a:rPr lang="en-US" smtClean="0"/>
              <a:t>8/18/2014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EC8645-B907-4DE5-8139-FEC04C0242A4}" type="datetime1">
              <a:rPr lang="en-US" smtClean="0"/>
              <a:t>8/18/2014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0F2792-9DB0-445D-81A5-57C75C17E813}" type="datetime1">
              <a:rPr lang="en-US" smtClean="0"/>
              <a:t>8/18/2014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E3CC1D-F8E4-45F1-A7BF-0D1B60256759}" type="datetime1">
              <a:rPr lang="en-US" smtClean="0"/>
              <a:t>8/18/2014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547D53-A8D9-49A3-98A8-9A2940E71F6D}" type="datetime1">
              <a:rPr lang="en-US" smtClean="0"/>
              <a:t>8/18/2014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5A3EAF-595E-443E-AAF0-96ED808B252D}" type="datetime1">
              <a:rPr lang="en-US" smtClean="0"/>
              <a:t>8/18/2014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000" b="7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CD2295-FC65-47E2-B5C8-ECAA51AFFE8E}" type="datetime1">
              <a:rPr lang="en-US" smtClean="0"/>
              <a:t>8/18/2014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9D035-6A94-4569-9779-E840D39ECC0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6.jpeg"/><Relationship Id="rId2" Type="http://schemas.openxmlformats.org/officeDocument/2006/relationships/audio" Target="../media/audio2.wav"/><Relationship Id="rId1" Type="http://schemas.openxmlformats.org/officeDocument/2006/relationships/audio" Target="../media/audio1.wav"/><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23.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hyperlink" Target="http://www.malcolm-mcdonald.com/" TargetMode="External"/><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www.malcolm-mcdonald.com/"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www.malcolm-mcdonald.com/"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3.xml"/><Relationship Id="rId1" Type="http://schemas.openxmlformats.org/officeDocument/2006/relationships/slideLayout" Target="../slideLayouts/slideLayout6.xml"/><Relationship Id="rId4" Type="http://schemas.openxmlformats.org/officeDocument/2006/relationships/hyperlink" Target="mailto:James@Webinars-at-JARA.com"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www.james-a-robertson-and-associates.com/" TargetMode="External"/><Relationship Id="rId7" Type="http://schemas.openxmlformats.org/officeDocument/2006/relationships/image" Target="../media/image72.png"/><Relationship Id="rId2" Type="http://schemas.openxmlformats.org/officeDocument/2006/relationships/notesSlide" Target="../notesSlides/notesSlide84.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hyperlink" Target="http://za.linkedin.com/in/DrJamesARobertsonERPDoctor" TargetMode="External"/><Relationship Id="rId4" Type="http://schemas.openxmlformats.org/officeDocument/2006/relationships/hyperlink" Target="mailto:James@JamesARobertson.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Stock_000004319108Medium.jpg"/>
          <p:cNvPicPr>
            <a:picLocks noChangeAspect="1"/>
          </p:cNvPicPr>
          <p:nvPr/>
        </p:nvPicPr>
        <p:blipFill>
          <a:blip r:embed="rId3" cstate="print"/>
          <a:stretch>
            <a:fillRect/>
          </a:stretch>
        </p:blipFill>
        <p:spPr>
          <a:xfrm>
            <a:off x="0" y="1513400"/>
            <a:ext cx="9180512" cy="5344600"/>
          </a:xfrm>
          <a:prstGeom prst="rect">
            <a:avLst/>
          </a:prstGeom>
        </p:spPr>
      </p:pic>
      <p:sp>
        <p:nvSpPr>
          <p:cNvPr id="10" name="TextBox 9"/>
          <p:cNvSpPr txBox="1"/>
          <p:nvPr/>
        </p:nvSpPr>
        <p:spPr>
          <a:xfrm>
            <a:off x="380379" y="5084758"/>
            <a:ext cx="3725934" cy="1323439"/>
          </a:xfrm>
          <a:prstGeom prst="rect">
            <a:avLst/>
          </a:prstGeom>
          <a:solidFill>
            <a:schemeClr val="tx2">
              <a:lumMod val="40000"/>
              <a:lumOff val="60000"/>
            </a:schemeClr>
          </a:solidFill>
        </p:spPr>
        <p:txBody>
          <a:bodyPr wrap="square" rtlCol="0">
            <a:spAutoFit/>
          </a:bodyPr>
          <a:lstStyle/>
          <a:p>
            <a:r>
              <a:rPr lang="en-ZA" b="1" dirty="0" smtClean="0">
                <a:latin typeface="Verdana" pitchFamily="34" charset="0"/>
              </a:rPr>
              <a:t>Dr James Robertson </a:t>
            </a:r>
            <a:r>
              <a:rPr lang="en-ZA" b="1" dirty="0" err="1" smtClean="0">
                <a:latin typeface="Verdana" pitchFamily="34" charset="0"/>
              </a:rPr>
              <a:t>PrEng</a:t>
            </a:r>
            <a:endParaRPr lang="en-ZA" b="1" dirty="0" smtClean="0">
              <a:latin typeface="Verdana" pitchFamily="34" charset="0"/>
            </a:endParaRPr>
          </a:p>
          <a:p>
            <a:r>
              <a:rPr lang="en-ZA" b="1" dirty="0" smtClean="0">
                <a:latin typeface="Verdana" pitchFamily="34" charset="0"/>
              </a:rPr>
              <a:t>The ERP Doctor</a:t>
            </a:r>
          </a:p>
          <a:p>
            <a:endParaRPr lang="en-ZA" sz="1600" b="1" dirty="0" smtClean="0">
              <a:latin typeface="Verdana" pitchFamily="34" charset="0"/>
            </a:endParaRPr>
          </a:p>
          <a:p>
            <a:r>
              <a:rPr lang="en-ZA" sz="1400" b="1" dirty="0" smtClean="0"/>
              <a:t>Copyright 2004 through 2013</a:t>
            </a:r>
            <a:endParaRPr lang="en-ZA" sz="1400" b="1" dirty="0">
              <a:latin typeface="Verdana" pitchFamily="34" charset="0"/>
            </a:endParaRPr>
          </a:p>
          <a:p>
            <a:r>
              <a:rPr lang="en-ZA" sz="1400" b="1" dirty="0" smtClean="0">
                <a:latin typeface="Verdana" pitchFamily="34" charset="0"/>
              </a:rPr>
              <a:t>James@JamesARobertson.com</a:t>
            </a:r>
            <a:endParaRPr lang="en-US" sz="1400" b="1" dirty="0">
              <a:latin typeface="Verdana" pitchFamily="34" charset="0"/>
            </a:endParaRPr>
          </a:p>
        </p:txBody>
      </p:sp>
      <p:sp>
        <p:nvSpPr>
          <p:cNvPr id="8" name="Title 1"/>
          <p:cNvSpPr txBox="1">
            <a:spLocks/>
          </p:cNvSpPr>
          <p:nvPr/>
        </p:nvSpPr>
        <p:spPr>
          <a:xfrm>
            <a:off x="571472" y="285728"/>
            <a:ext cx="7000924"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James A Robertson</a:t>
            </a:r>
            <a:r>
              <a:rPr kumimoji="0" lang="en-ZA" sz="2400" b="1" i="0" u="none" strike="noStrike" kern="1200" cap="none" spc="0" normalizeH="0" noProof="0" dirty="0" smtClean="0">
                <a:ln>
                  <a:noFill/>
                </a:ln>
                <a:solidFill>
                  <a:srgbClr val="002060"/>
                </a:solidFill>
                <a:effectLst/>
                <a:uLnTx/>
                <a:uFillTx/>
                <a:latin typeface="+mj-lt"/>
                <a:ea typeface="+mj-ea"/>
                <a:cs typeface="+mj-cs"/>
              </a:rPr>
              <a:t> and Associates</a:t>
            </a:r>
          </a:p>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baseline="0" dirty="0" smtClean="0">
                <a:solidFill>
                  <a:srgbClr val="002060"/>
                </a:solidFill>
                <a:latin typeface="+mj-lt"/>
                <a:ea typeface="+mj-ea"/>
                <a:cs typeface="+mj-cs"/>
              </a:rPr>
              <a:t>Effective Strategic Business Solutions</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11" name="TextBox 10"/>
          <p:cNvSpPr txBox="1"/>
          <p:nvPr/>
        </p:nvSpPr>
        <p:spPr>
          <a:xfrm>
            <a:off x="1619672" y="1628800"/>
            <a:ext cx="5952724" cy="1200329"/>
          </a:xfrm>
          <a:prstGeom prst="rect">
            <a:avLst/>
          </a:prstGeom>
          <a:solidFill>
            <a:schemeClr val="tx2">
              <a:lumMod val="40000"/>
              <a:lumOff val="60000"/>
              <a:alpha val="65000"/>
            </a:schemeClr>
          </a:solidFill>
        </p:spPr>
        <p:txBody>
          <a:bodyPr wrap="square" rtlCol="0">
            <a:spAutoFit/>
          </a:bodyPr>
          <a:lstStyle/>
          <a:p>
            <a:pPr algn="ctr"/>
            <a:r>
              <a:rPr lang="en-US" sz="2400" b="1" dirty="0" smtClean="0">
                <a:solidFill>
                  <a:srgbClr val="002060"/>
                </a:solidFill>
                <a:latin typeface="Verdana" pitchFamily="34" charset="0"/>
              </a:rPr>
              <a:t>Strategy</a:t>
            </a:r>
          </a:p>
          <a:p>
            <a:pPr algn="ctr"/>
            <a:r>
              <a:rPr lang="en-US" sz="2400" b="1" dirty="0" smtClean="0">
                <a:solidFill>
                  <a:srgbClr val="002060"/>
                </a:solidFill>
                <a:latin typeface="Verdana" pitchFamily="34" charset="0"/>
              </a:rPr>
              <a:t>What </a:t>
            </a:r>
            <a:r>
              <a:rPr lang="en-US" sz="2400" b="1" dirty="0">
                <a:solidFill>
                  <a:srgbClr val="002060"/>
                </a:solidFill>
                <a:latin typeface="Verdana" pitchFamily="34" charset="0"/>
              </a:rPr>
              <a:t>is </a:t>
            </a:r>
            <a:r>
              <a:rPr lang="en-US" sz="2400" b="1" dirty="0" smtClean="0">
                <a:solidFill>
                  <a:srgbClr val="002060"/>
                </a:solidFill>
                <a:latin typeface="Verdana" pitchFamily="34" charset="0"/>
              </a:rPr>
              <a:t>it?</a:t>
            </a:r>
          </a:p>
          <a:p>
            <a:pPr algn="ctr"/>
            <a:r>
              <a:rPr lang="en-US" sz="2400" b="1" dirty="0" smtClean="0">
                <a:solidFill>
                  <a:srgbClr val="002060"/>
                </a:solidFill>
                <a:latin typeface="Verdana" pitchFamily="34" charset="0"/>
              </a:rPr>
              <a:t>How </a:t>
            </a:r>
            <a:r>
              <a:rPr lang="en-US" sz="2400" b="1" dirty="0">
                <a:solidFill>
                  <a:srgbClr val="002060"/>
                </a:solidFill>
                <a:latin typeface="Verdana" pitchFamily="34" charset="0"/>
              </a:rPr>
              <a:t>to develop actionable plans</a:t>
            </a:r>
          </a:p>
        </p:txBody>
      </p:sp>
      <p:sp>
        <p:nvSpPr>
          <p:cNvPr id="6" name="TextBox 5"/>
          <p:cNvSpPr txBox="1"/>
          <p:nvPr/>
        </p:nvSpPr>
        <p:spPr>
          <a:xfrm>
            <a:off x="1785242" y="3299029"/>
            <a:ext cx="4608512" cy="1046440"/>
          </a:xfrm>
          <a:prstGeom prst="rect">
            <a:avLst/>
          </a:prstGeom>
          <a:solidFill>
            <a:schemeClr val="tx2">
              <a:lumMod val="40000"/>
              <a:lumOff val="60000"/>
              <a:alpha val="65000"/>
            </a:schemeClr>
          </a:solidFill>
        </p:spPr>
        <p:txBody>
          <a:bodyPr wrap="square" rtlCol="0">
            <a:spAutoFit/>
          </a:bodyPr>
          <a:lstStyle/>
          <a:p>
            <a:pPr algn="ctr"/>
            <a:r>
              <a:rPr lang="en-US" sz="2400" b="1" dirty="0" smtClean="0">
                <a:solidFill>
                  <a:srgbClr val="002060"/>
                </a:solidFill>
                <a:latin typeface="Verdana" pitchFamily="34" charset="0"/>
              </a:rPr>
              <a:t>Live On-line Presentation (Webinar)</a:t>
            </a:r>
          </a:p>
          <a:p>
            <a:pPr algn="ctr"/>
            <a:r>
              <a:rPr lang="en-US" sz="1400" b="1" dirty="0" smtClean="0">
                <a:solidFill>
                  <a:srgbClr val="002060"/>
                </a:solidFill>
                <a:latin typeface="Verdana" pitchFamily="34" charset="0"/>
              </a:rPr>
              <a:t>15 February 2013</a:t>
            </a:r>
            <a:endParaRPr lang="en-US" sz="1400" b="1" dirty="0">
              <a:solidFill>
                <a:srgbClr val="002060"/>
              </a:solidFill>
              <a:latin typeface="Verdana" pitchFamily="34" charset="0"/>
            </a:endParaRPr>
          </a:p>
        </p:txBody>
      </p:sp>
      <p:pic>
        <p:nvPicPr>
          <p:cNvPr id="3112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494" y="3299029"/>
            <a:ext cx="2797299" cy="3571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Some vital considerations in designing</a:t>
            </a:r>
            <a:r>
              <a:rPr kumimoji="0" lang="en-ZA" sz="2400" b="1" i="0" u="none" strike="noStrike" kern="1200" cap="none" spc="0" normalizeH="0" noProof="0" dirty="0" smtClean="0">
                <a:ln>
                  <a:noFill/>
                </a:ln>
                <a:solidFill>
                  <a:srgbClr val="002060"/>
                </a:solidFill>
                <a:effectLst/>
                <a:uLnTx/>
                <a:uFillTx/>
                <a:latin typeface="+mj-lt"/>
                <a:ea typeface="+mj-ea"/>
                <a:cs typeface="+mj-cs"/>
              </a:rPr>
              <a:t> and implementing strategic plans</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10</a:t>
            </a:fld>
            <a:endParaRPr lang="en-US"/>
          </a:p>
        </p:txBody>
      </p:sp>
      <p:sp>
        <p:nvSpPr>
          <p:cNvPr id="6" name="TextBox 5"/>
          <p:cNvSpPr txBox="1"/>
          <p:nvPr/>
        </p:nvSpPr>
        <p:spPr>
          <a:xfrm>
            <a:off x="642910" y="1628800"/>
            <a:ext cx="8143932" cy="2031325"/>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Context to the presentation that follows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Vital principles that must be understood in order to develop and implement strategic plans that work</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Consolidated view based on more than three decades of strategic experience</a:t>
            </a:r>
            <a:endParaRPr lang="en-US" dirty="0">
              <a:solidFill>
                <a:schemeClr val="tx2"/>
              </a:solidFill>
            </a:endParaRPr>
          </a:p>
        </p:txBody>
      </p:sp>
    </p:spTree>
    <p:extLst>
      <p:ext uri="{BB962C8B-B14F-4D97-AF65-F5344CB8AC3E}">
        <p14:creationId xmlns:p14="http://schemas.microsoft.com/office/powerpoint/2010/main" val="257178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fade">
                                      <p:cBhvr>
                                        <p:cTn id="11" dur="500"/>
                                        <p:tgtEl>
                                          <p:spTgt spid="6">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fade">
                                      <p:cBhvr>
                                        <p:cTn id="15"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01995148Medium Bloukrans Bridge Cropped.jpg"/>
          <p:cNvPicPr>
            <a:picLocks noChangeAspect="1"/>
          </p:cNvPicPr>
          <p:nvPr/>
        </p:nvPicPr>
        <p:blipFill>
          <a:blip r:embed="rId3" cstate="print"/>
          <a:stretch>
            <a:fillRect/>
          </a:stretch>
        </p:blipFill>
        <p:spPr>
          <a:xfrm>
            <a:off x="0" y="1428736"/>
            <a:ext cx="9144000" cy="5429264"/>
          </a:xfrm>
          <a:prstGeom prst="rect">
            <a:avLst/>
          </a:prstGeom>
        </p:spPr>
      </p:pic>
      <p:sp>
        <p:nvSpPr>
          <p:cNvPr id="4" name="Title 1"/>
          <p:cNvSpPr txBox="1">
            <a:spLocks/>
          </p:cNvSpPr>
          <p:nvPr/>
        </p:nvSpPr>
        <p:spPr>
          <a:xfrm>
            <a:off x="424847" y="18864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An ENGINEERING approach to strategy</a:t>
            </a:r>
            <a:endParaRPr lang="en-US" sz="2400" b="1" dirty="0">
              <a:solidFill>
                <a:schemeClr val="tx2"/>
              </a:solidFill>
            </a:endParaRPr>
          </a:p>
        </p:txBody>
      </p:sp>
    </p:spTree>
    <p:extLst>
      <p:ext uri="{BB962C8B-B14F-4D97-AF65-F5344CB8AC3E}">
        <p14:creationId xmlns:p14="http://schemas.microsoft.com/office/powerpoint/2010/main" val="44708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21"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struction Site cut.wav">
            <a:hlinkClick r:id="" action="ppaction://media"/>
          </p:cNvPr>
          <p:cNvPicPr>
            <a:picLocks noRot="1" noChangeAspect="1"/>
          </p:cNvPicPr>
          <p:nvPr>
            <a:wavAudioFile r:embed="rId1" name="Construction Site cut.wav"/>
          </p:nvPr>
        </p:nvPicPr>
        <p:blipFill>
          <a:blip r:embed="rId5" cstate="print"/>
          <a:stretch>
            <a:fillRect/>
          </a:stretch>
        </p:blipFill>
        <p:spPr>
          <a:xfrm>
            <a:off x="0" y="1695440"/>
            <a:ext cx="304800" cy="304800"/>
          </a:xfrm>
          <a:prstGeom prst="rect">
            <a:avLst/>
          </a:prstGeom>
        </p:spPr>
      </p:pic>
      <p:pic>
        <p:nvPicPr>
          <p:cNvPr id="10" name="iStock_000008636573Wav44100 Explosion Large.wav">
            <a:hlinkClick r:id="" action="ppaction://media"/>
          </p:cNvPr>
          <p:cNvPicPr>
            <a:picLocks noRot="1" noChangeAspect="1"/>
          </p:cNvPicPr>
          <p:nvPr>
            <a:wavAudioFile r:embed="rId2" name="iStock_000008636573Wav44100 Explosion Large.wav"/>
          </p:nvPr>
        </p:nvPicPr>
        <p:blipFill>
          <a:blip r:embed="rId6" cstate="print"/>
          <a:stretch>
            <a:fillRect/>
          </a:stretch>
        </p:blipFill>
        <p:spPr>
          <a:xfrm>
            <a:off x="142844" y="1766878"/>
            <a:ext cx="304800" cy="304800"/>
          </a:xfrm>
          <a:prstGeom prst="rect">
            <a:avLst/>
          </a:prstGeom>
        </p:spPr>
      </p:pic>
      <p:sp>
        <p:nvSpPr>
          <p:cNvPr id="13" name="Rectangle 12"/>
          <p:cNvSpPr/>
          <p:nvPr/>
        </p:nvSpPr>
        <p:spPr>
          <a:xfrm>
            <a:off x="0" y="1500174"/>
            <a:ext cx="1000132" cy="85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Brdige Collapse 06 Cropped.jpg"/>
          <p:cNvPicPr>
            <a:picLocks noChangeAspect="1"/>
          </p:cNvPicPr>
          <p:nvPr/>
        </p:nvPicPr>
        <p:blipFill>
          <a:blip r:embed="rId7" cstate="print"/>
          <a:stretch>
            <a:fillRect/>
          </a:stretch>
        </p:blipFill>
        <p:spPr>
          <a:xfrm>
            <a:off x="0" y="1428736"/>
            <a:ext cx="9144000" cy="5429264"/>
          </a:xfrm>
          <a:prstGeom prst="rect">
            <a:avLst/>
          </a:prstGeom>
        </p:spPr>
      </p:pic>
      <p:sp>
        <p:nvSpPr>
          <p:cNvPr id="15" name="Title 1"/>
          <p:cNvSpPr txBox="1">
            <a:spLocks/>
          </p:cNvSpPr>
          <p:nvPr/>
        </p:nvSpPr>
        <p:spPr>
          <a:xfrm>
            <a:off x="395536" y="18864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Engineers do NOT design bridges to stand up  </a:t>
            </a:r>
            <a:endParaRPr lang="en-US" sz="2400" b="1" dirty="0">
              <a:solidFill>
                <a:schemeClr val="tx2"/>
              </a:solidFill>
            </a:endParaRPr>
          </a:p>
        </p:txBody>
      </p:sp>
    </p:spTree>
    <p:extLst>
      <p:ext uri="{BB962C8B-B14F-4D97-AF65-F5344CB8AC3E}">
        <p14:creationId xmlns:p14="http://schemas.microsoft.com/office/powerpoint/2010/main" val="67036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1" presetClass="mediacall" presetSubtype="0" fill="hold" nodeType="withEffect">
                                  <p:stCondLst>
                                    <p:cond delay="0"/>
                                  </p:stCondLst>
                                  <p:childTnLst>
                                    <p:cmd type="call" cmd="playFrom(0.0)">
                                      <p:cBhvr>
                                        <p:cTn id="9" dur="1" fill="hold"/>
                                        <p:tgtEl>
                                          <p:spTgt spid="10"/>
                                        </p:tgtEl>
                                      </p:cBhvr>
                                    </p:cmd>
                                  </p:childTnLst>
                                </p:cTn>
                              </p:par>
                            </p:childTnLst>
                          </p:cTn>
                        </p:par>
                        <p:par>
                          <p:cTn id="10" fill="hold">
                            <p:stCondLst>
                              <p:cond delay="900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4" fill="hold" display="0">
                  <p:stCondLst>
                    <p:cond delay="indefinite"/>
                  </p:stCondLst>
                  <p:endCondLst>
                    <p:cond evt="onPrev" delay="0">
                      <p:tgtEl>
                        <p:sldTgt/>
                      </p:tgtEl>
                    </p:cond>
                    <p:cond evt="onStopAudio" delay="0">
                      <p:tgtEl>
                        <p:sldTgt/>
                      </p:tgtEl>
                    </p:cond>
                  </p:endCondLst>
                </p:cTn>
                <p:tgtEl>
                  <p:spTgt spid="10"/>
                </p:tgtEl>
              </p:cMediaNode>
            </p:audio>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01995148Medium Bloukrans Bridge Cropped.jpg"/>
          <p:cNvPicPr>
            <a:picLocks noChangeAspect="1"/>
          </p:cNvPicPr>
          <p:nvPr/>
        </p:nvPicPr>
        <p:blipFill>
          <a:blip r:embed="rId3" cstate="print"/>
          <a:stretch>
            <a:fillRect/>
          </a:stretch>
        </p:blipFill>
        <p:spPr>
          <a:xfrm>
            <a:off x="0" y="1428736"/>
            <a:ext cx="9144000" cy="5429264"/>
          </a:xfrm>
          <a:prstGeom prst="rect">
            <a:avLst/>
          </a:prstGeom>
        </p:spPr>
      </p:pic>
      <p:sp>
        <p:nvSpPr>
          <p:cNvPr id="4" name="Title 1"/>
          <p:cNvSpPr txBox="1">
            <a:spLocks/>
          </p:cNvSpPr>
          <p:nvPr/>
        </p:nvSpPr>
        <p:spPr>
          <a:xfrm>
            <a:off x="424847" y="18864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They design bridges NOT to fall down</a:t>
            </a:r>
            <a:endParaRPr lang="en-US" sz="2400" b="1" dirty="0">
              <a:solidFill>
                <a:schemeClr val="tx2"/>
              </a:solidFill>
            </a:endParaRPr>
          </a:p>
        </p:txBody>
      </p:sp>
    </p:spTree>
    <p:extLst>
      <p:ext uri="{BB962C8B-B14F-4D97-AF65-F5344CB8AC3E}">
        <p14:creationId xmlns:p14="http://schemas.microsoft.com/office/powerpoint/2010/main" val="228796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Some harsh facts</a:t>
            </a:r>
            <a:endParaRPr lang="en-US" sz="2400" b="1" dirty="0">
              <a:solidFill>
                <a:schemeClr val="tx2"/>
              </a:solidFill>
            </a:endParaRPr>
          </a:p>
        </p:txBody>
      </p:sp>
      <p:sp>
        <p:nvSpPr>
          <p:cNvPr id="5" name="TextBox 4"/>
          <p:cNvSpPr txBox="1"/>
          <p:nvPr/>
        </p:nvSpPr>
        <p:spPr>
          <a:xfrm>
            <a:off x="571472" y="1785926"/>
            <a:ext cx="8143932" cy="3139321"/>
          </a:xfrm>
          <a:prstGeom prst="rect">
            <a:avLst/>
          </a:prstGeom>
          <a:noFill/>
        </p:spPr>
        <p:txBody>
          <a:bodyPr wrap="square" rtlCol="0">
            <a:spAutoFit/>
          </a:bodyPr>
          <a:lstStyle/>
          <a:p>
            <a:pPr marL="342900" indent="-342900">
              <a:buClr>
                <a:schemeClr val="tx2"/>
              </a:buClr>
              <a:buFont typeface="+mj-lt"/>
              <a:buAutoNum type="arabicPeriod"/>
            </a:pPr>
            <a:r>
              <a:rPr lang="en-US" dirty="0">
                <a:solidFill>
                  <a:schemeClr val="tx2"/>
                </a:solidFill>
              </a:rPr>
              <a:t>Seventy percent of </a:t>
            </a:r>
            <a:r>
              <a:rPr lang="en-US" dirty="0" err="1">
                <a:solidFill>
                  <a:schemeClr val="tx2"/>
                </a:solidFill>
              </a:rPr>
              <a:t>I.T</a:t>
            </a:r>
            <a:r>
              <a:rPr lang="en-US" dirty="0">
                <a:solidFill>
                  <a:schemeClr val="tx2"/>
                </a:solidFill>
              </a:rPr>
              <a:t>. investments fail </a:t>
            </a:r>
            <a:r>
              <a:rPr lang="en-US" dirty="0" smtClean="0">
                <a:solidFill>
                  <a:schemeClr val="tx2"/>
                </a:solidFill>
              </a:rPr>
              <a:t>TOTALLY</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a:t>
            </a:r>
            <a:r>
              <a:rPr lang="en-US" dirty="0">
                <a:solidFill>
                  <a:schemeClr val="tx2"/>
                </a:solidFill>
              </a:rPr>
              <a:t>19 out of 20 </a:t>
            </a:r>
            <a:r>
              <a:rPr lang="en-US" dirty="0" smtClean="0">
                <a:solidFill>
                  <a:schemeClr val="tx2"/>
                </a:solidFill>
              </a:rPr>
              <a:t>ERP </a:t>
            </a:r>
            <a:r>
              <a:rPr lang="en-US" dirty="0">
                <a:solidFill>
                  <a:schemeClr val="tx2"/>
                </a:solidFill>
              </a:rPr>
              <a:t>implementations </a:t>
            </a:r>
            <a:r>
              <a:rPr lang="en-US" dirty="0" smtClean="0">
                <a:solidFill>
                  <a:schemeClr val="tx2"/>
                </a:solidFill>
              </a:rPr>
              <a:t>“do </a:t>
            </a:r>
            <a:r>
              <a:rPr lang="en-US" dirty="0">
                <a:solidFill>
                  <a:schemeClr val="tx2"/>
                </a:solidFill>
              </a:rPr>
              <a:t>not deliver </a:t>
            </a:r>
            <a:r>
              <a:rPr lang="en-US" dirty="0" smtClean="0">
                <a:solidFill>
                  <a:schemeClr val="tx2"/>
                </a:solidFill>
              </a:rPr>
              <a:t>what was promised“</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Seventy </a:t>
            </a:r>
            <a:r>
              <a:rPr lang="en-US" dirty="0">
                <a:solidFill>
                  <a:schemeClr val="tx2"/>
                </a:solidFill>
              </a:rPr>
              <a:t>percent of </a:t>
            </a:r>
            <a:r>
              <a:rPr lang="en-US" dirty="0" err="1" smtClean="0">
                <a:solidFill>
                  <a:schemeClr val="tx2"/>
                </a:solidFill>
              </a:rPr>
              <a:t>BPM</a:t>
            </a:r>
            <a:r>
              <a:rPr lang="en-US" dirty="0" smtClean="0">
                <a:solidFill>
                  <a:schemeClr val="tx2"/>
                </a:solidFill>
              </a:rPr>
              <a:t>                                                                         </a:t>
            </a:r>
            <a:r>
              <a:rPr lang="en-US" dirty="0">
                <a:solidFill>
                  <a:schemeClr val="tx2"/>
                </a:solidFill>
              </a:rPr>
              <a:t>investments </a:t>
            </a:r>
            <a:r>
              <a:rPr lang="en-US" dirty="0" smtClean="0">
                <a:solidFill>
                  <a:schemeClr val="tx2"/>
                </a:solidFill>
              </a:rPr>
              <a:t>fail</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b="1" dirty="0">
                <a:solidFill>
                  <a:schemeClr val="tx2"/>
                </a:solidFill>
              </a:rPr>
              <a:t>Ninety percent of </a:t>
            </a:r>
            <a:r>
              <a:rPr lang="en-US" b="1" dirty="0" smtClean="0">
                <a:solidFill>
                  <a:schemeClr val="tx2"/>
                </a:solidFill>
              </a:rPr>
              <a:t>                                                                     strategic </a:t>
            </a:r>
            <a:r>
              <a:rPr lang="en-US" b="1" dirty="0">
                <a:solidFill>
                  <a:schemeClr val="tx2"/>
                </a:solidFill>
              </a:rPr>
              <a:t>plans fail</a:t>
            </a:r>
          </a:p>
          <a:p>
            <a:pPr marL="342900" indent="-342900">
              <a:buClr>
                <a:schemeClr val="tx2"/>
              </a:buClr>
              <a:buFont typeface="+mj-lt"/>
              <a:buAutoNum type="arabicPeriod"/>
            </a:pPr>
            <a:endParaRPr lang="en-US" dirty="0">
              <a:solidFill>
                <a:schemeClr val="tx2"/>
              </a:solidFill>
            </a:endParaRPr>
          </a:p>
        </p:txBody>
      </p:sp>
      <p:sp>
        <p:nvSpPr>
          <p:cNvPr id="3" name="TextBox 2"/>
          <p:cNvSpPr txBox="1"/>
          <p:nvPr/>
        </p:nvSpPr>
        <p:spPr>
          <a:xfrm>
            <a:off x="360044" y="5661248"/>
            <a:ext cx="7416824" cy="646331"/>
          </a:xfrm>
          <a:prstGeom prst="rect">
            <a:avLst/>
          </a:prstGeom>
          <a:noFill/>
        </p:spPr>
        <p:txBody>
          <a:bodyPr wrap="square" rtlCol="0">
            <a:spAutoFit/>
          </a:bodyPr>
          <a:lstStyle/>
          <a:p>
            <a:r>
              <a:rPr lang="en-US" b="1" dirty="0" smtClean="0"/>
              <a:t>How does one prevent failure?</a:t>
            </a:r>
          </a:p>
          <a:p>
            <a:r>
              <a:rPr lang="en-US" b="1" dirty="0" smtClean="0"/>
              <a:t>and thereby achieve SUCCESS?</a:t>
            </a:r>
            <a:endParaRPr lang="en-US" b="1" dirty="0"/>
          </a:p>
        </p:txBody>
      </p:sp>
      <p:pic>
        <p:nvPicPr>
          <p:cNvPr id="284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5087" y="2940695"/>
            <a:ext cx="3998913" cy="388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652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1000"/>
                                        <p:tgtEl>
                                          <p:spTgt spid="5">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1000"/>
                                        <p:tgtEl>
                                          <p:spTgt spid="5">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1000"/>
                                        <p:tgtEl>
                                          <p:spTgt spid="5">
                                            <p:txEl>
                                              <p:pRg st="6" end="6"/>
                                            </p:txEl>
                                          </p:spTgt>
                                        </p:tgtEl>
                                      </p:cBhvr>
                                    </p:animEffect>
                                  </p:childTnLst>
                                </p:cTn>
                              </p:par>
                            </p:childTnLst>
                          </p:cTn>
                        </p:par>
                        <p:par>
                          <p:cTn id="20" fill="hold">
                            <p:stCondLst>
                              <p:cond delay="4000"/>
                            </p:stCondLst>
                            <p:childTnLst>
                              <p:par>
                                <p:cTn id="21" presetID="2" presetClass="entr" presetSubtype="3"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2000" fill="hold"/>
                                        <p:tgtEl>
                                          <p:spTgt spid="3"/>
                                        </p:tgtEl>
                                        <p:attrNameLst>
                                          <p:attrName>ppt_x</p:attrName>
                                        </p:attrNameLst>
                                      </p:cBhvr>
                                      <p:tavLst>
                                        <p:tav tm="0">
                                          <p:val>
                                            <p:strVal val="1+#ppt_w/2"/>
                                          </p:val>
                                        </p:tav>
                                        <p:tav tm="100000">
                                          <p:val>
                                            <p:strVal val="#ppt_x"/>
                                          </p:val>
                                        </p:tav>
                                      </p:tavLst>
                                    </p:anim>
                                    <p:anim calcmode="lin" valueType="num">
                                      <p:cBhvr additive="base">
                                        <p:cTn id="24" dur="2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ew York Skyline iStock_000003300022Medium.jpg"/>
          <p:cNvPicPr>
            <a:picLocks noChangeAspect="1"/>
          </p:cNvPicPr>
          <p:nvPr/>
        </p:nvPicPr>
        <p:blipFill>
          <a:blip r:embed="rId3"/>
          <a:stretch>
            <a:fillRect/>
          </a:stretch>
        </p:blipFill>
        <p:spPr>
          <a:xfrm>
            <a:off x="0" y="1433508"/>
            <a:ext cx="9144000" cy="5424492"/>
          </a:xfrm>
          <a:prstGeom prst="rect">
            <a:avLst/>
          </a:prstGeom>
        </p:spPr>
      </p:pic>
      <p:pic>
        <p:nvPicPr>
          <p:cNvPr id="10" name="Picture 9" descr="Blood -- iStock_000001889851Medium.jpg"/>
          <p:cNvPicPr>
            <a:picLocks noChangeAspect="1"/>
          </p:cNvPicPr>
          <p:nvPr/>
        </p:nvPicPr>
        <p:blipFill>
          <a:blip r:embed="rId4"/>
          <a:stretch>
            <a:fillRect/>
          </a:stretch>
        </p:blipFill>
        <p:spPr>
          <a:xfrm>
            <a:off x="0" y="1428736"/>
            <a:ext cx="9144000" cy="5429264"/>
          </a:xfrm>
          <a:prstGeom prst="rect">
            <a:avLst/>
          </a:prstGeom>
        </p:spPr>
      </p:pic>
      <p:pic>
        <p:nvPicPr>
          <p:cNvPr id="4" name="Picture 3" descr="Magician -- Rabbit out of a hat iStock_000006578072Small.jpg"/>
          <p:cNvPicPr>
            <a:picLocks noChangeAspect="1"/>
          </p:cNvPicPr>
          <p:nvPr/>
        </p:nvPicPr>
        <p:blipFill>
          <a:blip r:embed="rId5" cstate="print"/>
          <a:stretch>
            <a:fillRect/>
          </a:stretch>
        </p:blipFill>
        <p:spPr>
          <a:xfrm>
            <a:off x="2786050" y="1428736"/>
            <a:ext cx="4035234" cy="5429264"/>
          </a:xfrm>
          <a:prstGeom prst="rect">
            <a:avLst/>
          </a:prstGeom>
        </p:spPr>
      </p:pic>
      <p:sp>
        <p:nvSpPr>
          <p:cNvPr id="8"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What is NOT an engineering approach?</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Tree>
    <p:extLst>
      <p:ext uri="{BB962C8B-B14F-4D97-AF65-F5344CB8AC3E}">
        <p14:creationId xmlns:p14="http://schemas.microsoft.com/office/powerpoint/2010/main" val="403819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Agenda</a:t>
            </a:r>
          </a:p>
          <a:p>
            <a:pPr lvl="0">
              <a:spcBef>
                <a:spcPct val="0"/>
              </a:spcBef>
              <a:defRPr/>
            </a:pPr>
            <a:r>
              <a:rPr lang="en-US" sz="2400" b="1" dirty="0">
                <a:solidFill>
                  <a:srgbClr val="002060"/>
                </a:solidFill>
                <a:latin typeface="+mj-lt"/>
                <a:ea typeface="+mj-ea"/>
                <a:cs typeface="+mj-cs"/>
              </a:rPr>
              <a:t>Strategy – what is it and how to develop actionable plans</a:t>
            </a:r>
          </a:p>
        </p:txBody>
      </p:sp>
      <p:sp>
        <p:nvSpPr>
          <p:cNvPr id="5" name="TextBox 4"/>
          <p:cNvSpPr txBox="1"/>
          <p:nvPr/>
        </p:nvSpPr>
        <p:spPr>
          <a:xfrm>
            <a:off x="642910" y="1628800"/>
            <a:ext cx="8143932" cy="1477328"/>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bg1">
                    <a:lumMod val="65000"/>
                  </a:schemeClr>
                </a:solidFill>
              </a:rPr>
              <a:t>What </a:t>
            </a:r>
            <a:r>
              <a:rPr lang="en-US" dirty="0">
                <a:solidFill>
                  <a:schemeClr val="bg1">
                    <a:lumMod val="65000"/>
                  </a:schemeClr>
                </a:solidFill>
              </a:rPr>
              <a:t>IS strategy really?</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b="1" dirty="0">
                <a:solidFill>
                  <a:schemeClr val="tx2"/>
                </a:solidFill>
              </a:rPr>
              <a:t>Strategy defined in one sentence that everyone understands</a:t>
            </a:r>
          </a:p>
          <a:p>
            <a:pPr marL="342900" indent="-342900">
              <a:buClr>
                <a:schemeClr val="tx2"/>
              </a:buClr>
              <a:buFont typeface="+mj-lt"/>
              <a:buAutoNum type="arabicPeriod"/>
            </a:pP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16</a:t>
            </a:fld>
            <a:endParaRPr lang="en-US"/>
          </a:p>
        </p:txBody>
      </p:sp>
    </p:spTree>
    <p:extLst>
      <p:ext uri="{BB962C8B-B14F-4D97-AF65-F5344CB8AC3E}">
        <p14:creationId xmlns:p14="http://schemas.microsoft.com/office/powerpoint/2010/main" val="48658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What IS Strategy?</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1475656" y="2253894"/>
            <a:ext cx="6048672" cy="646331"/>
          </a:xfrm>
          <a:prstGeom prst="rect">
            <a:avLst/>
          </a:prstGeom>
          <a:noFill/>
        </p:spPr>
        <p:txBody>
          <a:bodyPr wrap="square" rtlCol="0">
            <a:spAutoFit/>
          </a:bodyPr>
          <a:lstStyle/>
          <a:p>
            <a:pPr algn="ctr">
              <a:buClr>
                <a:schemeClr val="tx2"/>
              </a:buClr>
            </a:pPr>
            <a:r>
              <a:rPr lang="en-US" b="1" dirty="0" smtClean="0">
                <a:solidFill>
                  <a:schemeClr val="tx2"/>
                </a:solidFill>
              </a:rPr>
              <a:t>The Essence of WHY the Organization exists and HOW it THRIVES</a:t>
            </a:r>
            <a:endParaRPr lang="en-US" b="1"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17</a:t>
            </a:fld>
            <a:endParaRPr lang="en-US"/>
          </a:p>
        </p:txBody>
      </p:sp>
      <p:sp>
        <p:nvSpPr>
          <p:cNvPr id="6" name="TextBox 5"/>
          <p:cNvSpPr txBox="1"/>
          <p:nvPr/>
        </p:nvSpPr>
        <p:spPr>
          <a:xfrm>
            <a:off x="1605107" y="3429000"/>
            <a:ext cx="6048672" cy="1477328"/>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Virtually NEVER changes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Intuited </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Discovered NOT invented </a:t>
            </a:r>
            <a:endParaRPr lang="en-US" dirty="0">
              <a:solidFill>
                <a:schemeClr val="tx2"/>
              </a:solidFill>
            </a:endParaRPr>
          </a:p>
        </p:txBody>
      </p:sp>
    </p:spTree>
    <p:extLst>
      <p:ext uri="{BB962C8B-B14F-4D97-AF65-F5344CB8AC3E}">
        <p14:creationId xmlns:p14="http://schemas.microsoft.com/office/powerpoint/2010/main" val="269219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1000"/>
                                        <p:tgtEl>
                                          <p:spTgt spid="6">
                                            <p:txEl>
                                              <p:pRg st="2" end="2"/>
                                            </p:txEl>
                                          </p:spTgt>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animEffect transition="in" filter="fade">
                                      <p:cBhvr>
                                        <p:cTn id="20"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179512" y="6408460"/>
            <a:ext cx="2133600" cy="365125"/>
          </a:xfrm>
        </p:spPr>
        <p:txBody>
          <a:bodyPr/>
          <a:lstStyle/>
          <a:p>
            <a:pPr>
              <a:defRPr/>
            </a:pPr>
            <a:fld id="{F54B150E-A7BC-486A-BD79-5F50C820BA09}" type="slidenum">
              <a:rPr lang="en-US"/>
              <a:pPr>
                <a:defRPr/>
              </a:pPr>
              <a:t>18</a:t>
            </a:fld>
            <a:endParaRPr lang="en-US"/>
          </a:p>
        </p:txBody>
      </p:sp>
      <p:sp>
        <p:nvSpPr>
          <p:cNvPr id="39939" name="Rectangle 2"/>
          <p:cNvSpPr>
            <a:spLocks noGrp="1" noChangeArrowheads="1"/>
          </p:cNvSpPr>
          <p:nvPr>
            <p:ph type="title"/>
          </p:nvPr>
        </p:nvSpPr>
        <p:spPr>
          <a:xfrm>
            <a:off x="263525" y="179463"/>
            <a:ext cx="5651625" cy="1199008"/>
          </a:xfrm>
          <a:noFill/>
          <a:ln w="9525">
            <a:noFill/>
            <a:miter lim="800000"/>
            <a:headEnd/>
            <a:tailEnd/>
          </a:ln>
        </p:spPr>
        <p:txBody>
          <a:bodyPr vert="horz" lIns="91440" tIns="45720" rIns="91440" bIns="45720" rtlCol="0" anchor="t" anchorCtr="0">
            <a:normAutofit/>
          </a:bodyPr>
          <a:lstStyle/>
          <a:p>
            <a:pPr algn="l"/>
            <a:r>
              <a:rPr lang="en-ZA" sz="2000" b="1" dirty="0">
                <a:solidFill>
                  <a:schemeClr val="tx2"/>
                </a:solidFill>
                <a:latin typeface="Verdana" pitchFamily="34" charset="0"/>
              </a:rPr>
              <a:t>Three alternative ERP value </a:t>
            </a:r>
            <a:r>
              <a:rPr lang="en-ZA" sz="2000" b="1" dirty="0" smtClean="0">
                <a:solidFill>
                  <a:schemeClr val="tx2"/>
                </a:solidFill>
                <a:latin typeface="Verdana" pitchFamily="34" charset="0"/>
              </a:rPr>
              <a:t>scenarios Unlocking the TRUE potential of ERP</a:t>
            </a:r>
            <a:br>
              <a:rPr lang="en-ZA" sz="2000" b="1" dirty="0" smtClean="0">
                <a:solidFill>
                  <a:schemeClr val="tx2"/>
                </a:solidFill>
                <a:latin typeface="Verdana" pitchFamily="34" charset="0"/>
              </a:rPr>
            </a:br>
            <a:r>
              <a:rPr lang="en-ZA" sz="2000" b="1" dirty="0" smtClean="0">
                <a:solidFill>
                  <a:schemeClr val="tx2"/>
                </a:solidFill>
                <a:latin typeface="Verdana" pitchFamily="34" charset="0"/>
              </a:rPr>
              <a:t>100 / 1,000 x the norm ???</a:t>
            </a:r>
            <a:endParaRPr lang="en-GB" sz="2000" b="1" dirty="0">
              <a:solidFill>
                <a:schemeClr val="tx2"/>
              </a:solidFill>
              <a:latin typeface="Verdana" pitchFamily="34" charset="0"/>
            </a:endParaRPr>
          </a:p>
        </p:txBody>
      </p:sp>
      <p:sp>
        <p:nvSpPr>
          <p:cNvPr id="39950" name="TextBox 21"/>
          <p:cNvSpPr txBox="1">
            <a:spLocks noChangeArrowheads="1"/>
          </p:cNvSpPr>
          <p:nvPr/>
        </p:nvSpPr>
        <p:spPr bwMode="auto">
          <a:xfrm>
            <a:off x="6129442" y="34760"/>
            <a:ext cx="11788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dirty="0" smtClean="0">
                <a:solidFill>
                  <a:srgbClr val="2F4FD7"/>
                </a:solidFill>
                <a:latin typeface="Verdana" pitchFamily="34" charset="0"/>
              </a:rPr>
              <a:t>1,000</a:t>
            </a:r>
            <a:endParaRPr lang="en-US" sz="1400" b="1" dirty="0">
              <a:solidFill>
                <a:srgbClr val="2F4FD7"/>
              </a:solidFill>
              <a:latin typeface="Verdana" pitchFamily="34" charset="0"/>
            </a:endParaRPr>
          </a:p>
        </p:txBody>
      </p:sp>
      <p:sp>
        <p:nvSpPr>
          <p:cNvPr id="39954" name="TextBox 13"/>
          <p:cNvSpPr txBox="1">
            <a:spLocks noChangeArrowheads="1"/>
          </p:cNvSpPr>
          <p:nvPr/>
        </p:nvSpPr>
        <p:spPr bwMode="auto">
          <a:xfrm>
            <a:off x="161762" y="4590849"/>
            <a:ext cx="222460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ZA" sz="1600" dirty="0">
                <a:solidFill>
                  <a:srgbClr val="002060"/>
                </a:solidFill>
                <a:latin typeface="Verdana" pitchFamily="34" charset="0"/>
              </a:rPr>
              <a:t>1. Current </a:t>
            </a:r>
            <a:r>
              <a:rPr lang="en-ZA" sz="1600" dirty="0" smtClean="0">
                <a:solidFill>
                  <a:srgbClr val="002060"/>
                </a:solidFill>
                <a:latin typeface="Verdana" pitchFamily="34" charset="0"/>
              </a:rPr>
              <a:t>industry norm for process based “Best Practice”</a:t>
            </a:r>
            <a:endParaRPr lang="en-US" sz="1600" dirty="0">
              <a:solidFill>
                <a:srgbClr val="002060"/>
              </a:solidFill>
              <a:latin typeface="Verdana" pitchFamily="34" charset="0"/>
            </a:endParaRPr>
          </a:p>
        </p:txBody>
      </p:sp>
      <p:cxnSp>
        <p:nvCxnSpPr>
          <p:cNvPr id="14" name="Straight Connector 13"/>
          <p:cNvCxnSpPr/>
          <p:nvPr/>
        </p:nvCxnSpPr>
        <p:spPr bwMode="auto">
          <a:xfrm>
            <a:off x="1416178" y="6005235"/>
            <a:ext cx="0" cy="179388"/>
          </a:xfrm>
          <a:prstGeom prst="line">
            <a:avLst/>
          </a:prstGeom>
          <a:ln w="50800">
            <a:solidFill>
              <a:srgbClr val="00206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9958" name="TextBox 11"/>
          <p:cNvSpPr txBox="1">
            <a:spLocks noChangeArrowheads="1"/>
          </p:cNvSpPr>
          <p:nvPr/>
        </p:nvSpPr>
        <p:spPr bwMode="auto">
          <a:xfrm>
            <a:off x="1274063" y="6245971"/>
            <a:ext cx="500062" cy="26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dirty="0">
                <a:solidFill>
                  <a:srgbClr val="002060"/>
                </a:solidFill>
                <a:latin typeface="Verdana" pitchFamily="34" charset="0"/>
              </a:rPr>
              <a:t>0</a:t>
            </a:r>
            <a:endParaRPr lang="en-US" sz="1400" b="1" dirty="0">
              <a:solidFill>
                <a:srgbClr val="002060"/>
              </a:solidFill>
              <a:latin typeface="Verdana" pitchFamily="34" charset="0"/>
            </a:endParaRPr>
          </a:p>
        </p:txBody>
      </p:sp>
      <p:sp>
        <p:nvSpPr>
          <p:cNvPr id="39957" name="TextBox 9"/>
          <p:cNvSpPr txBox="1">
            <a:spLocks noChangeArrowheads="1"/>
          </p:cNvSpPr>
          <p:nvPr/>
        </p:nvSpPr>
        <p:spPr bwMode="auto">
          <a:xfrm>
            <a:off x="512959" y="5741145"/>
            <a:ext cx="500063" cy="26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dirty="0">
                <a:solidFill>
                  <a:srgbClr val="002060"/>
                </a:solidFill>
                <a:latin typeface="Verdana" pitchFamily="34" charset="0"/>
              </a:rPr>
              <a:t>10</a:t>
            </a:r>
            <a:endParaRPr lang="en-US" sz="1400" b="1" dirty="0">
              <a:solidFill>
                <a:srgbClr val="002060"/>
              </a:solidFill>
              <a:latin typeface="Verdana" pitchFamily="34" charset="0"/>
            </a:endParaRPr>
          </a:p>
        </p:txBody>
      </p:sp>
      <p:sp>
        <p:nvSpPr>
          <p:cNvPr id="23" name="TextBox 9"/>
          <p:cNvSpPr txBox="1">
            <a:spLocks noChangeArrowheads="1"/>
          </p:cNvSpPr>
          <p:nvPr/>
        </p:nvSpPr>
        <p:spPr bwMode="auto">
          <a:xfrm>
            <a:off x="582449" y="5745728"/>
            <a:ext cx="8932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dirty="0">
                <a:solidFill>
                  <a:srgbClr val="FF0000"/>
                </a:solidFill>
                <a:latin typeface="Verdana" pitchFamily="34" charset="0"/>
              </a:rPr>
              <a:t>X  </a:t>
            </a:r>
            <a:r>
              <a:rPr lang="en-ZA" sz="1400" b="1" dirty="0" smtClean="0">
                <a:solidFill>
                  <a:srgbClr val="FF0000"/>
                </a:solidFill>
                <a:latin typeface="Verdana" pitchFamily="34" charset="0"/>
              </a:rPr>
              <a:t>0.01</a:t>
            </a:r>
            <a:endParaRPr lang="en-US" sz="1400" b="1" dirty="0">
              <a:solidFill>
                <a:srgbClr val="FF0000"/>
              </a:solidFill>
              <a:latin typeface="Verdana" pitchFamily="34" charset="0"/>
            </a:endParaRPr>
          </a:p>
        </p:txBody>
      </p:sp>
      <p:cxnSp>
        <p:nvCxnSpPr>
          <p:cNvPr id="7" name="Straight Connector 6"/>
          <p:cNvCxnSpPr/>
          <p:nvPr/>
        </p:nvCxnSpPr>
        <p:spPr bwMode="auto">
          <a:xfrm>
            <a:off x="5690118" y="4987474"/>
            <a:ext cx="0" cy="1224136"/>
          </a:xfrm>
          <a:prstGeom prst="line">
            <a:avLst/>
          </a:prstGeom>
          <a:ln w="50800">
            <a:solidFill>
              <a:srgbClr val="00B05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9960" name="TextBox 10"/>
          <p:cNvSpPr txBox="1">
            <a:spLocks noChangeArrowheads="1"/>
          </p:cNvSpPr>
          <p:nvPr/>
        </p:nvSpPr>
        <p:spPr bwMode="auto">
          <a:xfrm>
            <a:off x="4582829" y="4821681"/>
            <a:ext cx="8572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dirty="0" smtClean="0">
                <a:solidFill>
                  <a:srgbClr val="00B050"/>
                </a:solidFill>
                <a:latin typeface="Verdana" pitchFamily="34" charset="0"/>
              </a:rPr>
              <a:t>100</a:t>
            </a:r>
            <a:endParaRPr lang="en-US" sz="1400" b="1" dirty="0">
              <a:solidFill>
                <a:srgbClr val="00B050"/>
              </a:solidFill>
              <a:latin typeface="Verdana" pitchFamily="34" charset="0"/>
            </a:endParaRPr>
          </a:p>
        </p:txBody>
      </p:sp>
      <p:sp>
        <p:nvSpPr>
          <p:cNvPr id="39961" name="TextBox 12"/>
          <p:cNvSpPr txBox="1">
            <a:spLocks noChangeArrowheads="1"/>
          </p:cNvSpPr>
          <p:nvPr/>
        </p:nvSpPr>
        <p:spPr bwMode="auto">
          <a:xfrm>
            <a:off x="5440084" y="6239700"/>
            <a:ext cx="500068" cy="264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dirty="0">
                <a:solidFill>
                  <a:srgbClr val="00B050"/>
                </a:solidFill>
                <a:latin typeface="Verdana" pitchFamily="34" charset="0"/>
              </a:rPr>
              <a:t>0</a:t>
            </a:r>
            <a:endParaRPr lang="en-US" sz="1400" b="1" dirty="0">
              <a:solidFill>
                <a:srgbClr val="00B050"/>
              </a:solidFill>
              <a:latin typeface="Verdana" pitchFamily="34" charset="0"/>
            </a:endParaRPr>
          </a:p>
        </p:txBody>
      </p:sp>
      <p:sp>
        <p:nvSpPr>
          <p:cNvPr id="39962" name="TextBox 14"/>
          <p:cNvSpPr txBox="1">
            <a:spLocks noChangeArrowheads="1"/>
          </p:cNvSpPr>
          <p:nvPr/>
        </p:nvSpPr>
        <p:spPr bwMode="auto">
          <a:xfrm>
            <a:off x="4098788" y="3140968"/>
            <a:ext cx="169734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ZA" sz="1600" dirty="0">
                <a:solidFill>
                  <a:srgbClr val="00B050"/>
                </a:solidFill>
                <a:latin typeface="Verdana" pitchFamily="34" charset="0"/>
              </a:rPr>
              <a:t>2</a:t>
            </a:r>
            <a:r>
              <a:rPr lang="en-ZA" sz="1600" b="1" u="sng" dirty="0">
                <a:solidFill>
                  <a:srgbClr val="00B050"/>
                </a:solidFill>
                <a:latin typeface="Verdana" pitchFamily="34" charset="0"/>
              </a:rPr>
              <a:t>. </a:t>
            </a:r>
            <a:r>
              <a:rPr lang="en-ZA" sz="1600" b="1" u="sng" dirty="0" smtClean="0">
                <a:solidFill>
                  <a:srgbClr val="00B050"/>
                </a:solidFill>
                <a:latin typeface="Verdana" pitchFamily="34" charset="0"/>
              </a:rPr>
              <a:t>Strategic </a:t>
            </a:r>
            <a:r>
              <a:rPr lang="en-ZA" sz="1600" dirty="0" smtClean="0">
                <a:solidFill>
                  <a:srgbClr val="00B050"/>
                </a:solidFill>
                <a:latin typeface="Verdana" pitchFamily="34" charset="0"/>
              </a:rPr>
              <a:t>precision </a:t>
            </a:r>
            <a:r>
              <a:rPr lang="en-ZA" sz="1600" dirty="0">
                <a:solidFill>
                  <a:srgbClr val="00B050"/>
                </a:solidFill>
                <a:latin typeface="Verdana" pitchFamily="34" charset="0"/>
              </a:rPr>
              <a:t>configuration </a:t>
            </a:r>
            <a:r>
              <a:rPr lang="en-ZA" sz="1600" dirty="0" smtClean="0">
                <a:solidFill>
                  <a:srgbClr val="00B050"/>
                </a:solidFill>
                <a:latin typeface="Verdana" pitchFamily="34" charset="0"/>
              </a:rPr>
              <a:t>with </a:t>
            </a:r>
            <a:r>
              <a:rPr lang="en-ZA" sz="1600" dirty="0" err="1" smtClean="0">
                <a:solidFill>
                  <a:srgbClr val="00B050"/>
                </a:solidFill>
                <a:latin typeface="Verdana" pitchFamily="34" charset="0"/>
              </a:rPr>
              <a:t>CEO</a:t>
            </a:r>
            <a:r>
              <a:rPr lang="en-ZA" sz="1600" dirty="0" smtClean="0">
                <a:solidFill>
                  <a:srgbClr val="00B050"/>
                </a:solidFill>
                <a:latin typeface="Verdana" pitchFamily="34" charset="0"/>
              </a:rPr>
              <a:t> Executive Custody</a:t>
            </a:r>
            <a:endParaRPr lang="en-US" sz="1600" dirty="0">
              <a:solidFill>
                <a:srgbClr val="00B050"/>
              </a:solidFill>
              <a:latin typeface="Verdana" pitchFamily="34" charset="0"/>
            </a:endParaRPr>
          </a:p>
        </p:txBody>
      </p:sp>
      <p:sp>
        <p:nvSpPr>
          <p:cNvPr id="24" name="TextBox 10"/>
          <p:cNvSpPr txBox="1">
            <a:spLocks noChangeArrowheads="1"/>
          </p:cNvSpPr>
          <p:nvPr/>
        </p:nvSpPr>
        <p:spPr bwMode="auto">
          <a:xfrm>
            <a:off x="4716016" y="4809624"/>
            <a:ext cx="7143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dirty="0" smtClean="0">
                <a:solidFill>
                  <a:srgbClr val="FF0000"/>
                </a:solidFill>
                <a:latin typeface="Verdana" pitchFamily="34" charset="0"/>
              </a:rPr>
              <a:t>X  1</a:t>
            </a:r>
            <a:endParaRPr lang="en-US" sz="1400" b="1" dirty="0">
              <a:solidFill>
                <a:srgbClr val="FF0000"/>
              </a:solidFill>
              <a:latin typeface="Verdana" pitchFamily="34" charset="0"/>
            </a:endParaRPr>
          </a:p>
        </p:txBody>
      </p:sp>
      <p:cxnSp>
        <p:nvCxnSpPr>
          <p:cNvPr id="28" name="Straight Connector 27"/>
          <p:cNvCxnSpPr/>
          <p:nvPr/>
        </p:nvCxnSpPr>
        <p:spPr>
          <a:xfrm>
            <a:off x="1169615" y="6094929"/>
            <a:ext cx="5083251"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auto">
          <a:xfrm rot="5400000">
            <a:off x="4557838" y="4709835"/>
            <a:ext cx="3001962" cy="1587"/>
          </a:xfrm>
          <a:prstGeom prst="line">
            <a:avLst/>
          </a:prstGeom>
          <a:ln w="50800">
            <a:solidFill>
              <a:srgbClr val="150C8E"/>
            </a:solidFill>
            <a:headEnd type="none"/>
            <a:tailEnd type="diamond"/>
          </a:ln>
        </p:spPr>
        <p:style>
          <a:lnRef idx="1">
            <a:schemeClr val="accent1"/>
          </a:lnRef>
          <a:fillRef idx="0">
            <a:schemeClr val="accent1"/>
          </a:fillRef>
          <a:effectRef idx="0">
            <a:schemeClr val="accent1"/>
          </a:effectRef>
          <a:fontRef idx="minor">
            <a:schemeClr val="tx1"/>
          </a:fontRef>
        </p:style>
      </p:cxnSp>
      <p:sp>
        <p:nvSpPr>
          <p:cNvPr id="25" name="TextBox 10"/>
          <p:cNvSpPr txBox="1">
            <a:spLocks noChangeArrowheads="1"/>
          </p:cNvSpPr>
          <p:nvPr/>
        </p:nvSpPr>
        <p:spPr bwMode="auto">
          <a:xfrm>
            <a:off x="6252866" y="48092"/>
            <a:ext cx="10805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dirty="0" smtClean="0">
                <a:solidFill>
                  <a:srgbClr val="FF0000"/>
                </a:solidFill>
                <a:latin typeface="Verdana" pitchFamily="34" charset="0"/>
              </a:rPr>
              <a:t>XXX  10</a:t>
            </a:r>
            <a:endParaRPr lang="en-US" sz="1400" b="1" dirty="0">
              <a:solidFill>
                <a:srgbClr val="FF0000"/>
              </a:solidFill>
              <a:latin typeface="Verdana" pitchFamily="34" charset="0"/>
            </a:endParaRPr>
          </a:p>
        </p:txBody>
      </p:sp>
      <p:sp>
        <p:nvSpPr>
          <p:cNvPr id="39951" name="TextBox 22"/>
          <p:cNvSpPr txBox="1">
            <a:spLocks noChangeArrowheads="1"/>
          </p:cNvSpPr>
          <p:nvPr/>
        </p:nvSpPr>
        <p:spPr bwMode="auto">
          <a:xfrm>
            <a:off x="5915150" y="6239700"/>
            <a:ext cx="500058" cy="26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dirty="0">
                <a:solidFill>
                  <a:srgbClr val="2F4FD7"/>
                </a:solidFill>
                <a:latin typeface="Verdana" pitchFamily="34" charset="0"/>
              </a:rPr>
              <a:t>0</a:t>
            </a:r>
            <a:endParaRPr lang="en-US" sz="1400" b="1" dirty="0">
              <a:solidFill>
                <a:srgbClr val="2F4FD7"/>
              </a:solidFill>
              <a:latin typeface="Verdana" pitchFamily="34" charset="0"/>
            </a:endParaRPr>
          </a:p>
        </p:txBody>
      </p:sp>
      <p:sp>
        <p:nvSpPr>
          <p:cNvPr id="39952" name="TextBox 23"/>
          <p:cNvSpPr txBox="1">
            <a:spLocks noChangeArrowheads="1"/>
          </p:cNvSpPr>
          <p:nvPr/>
        </p:nvSpPr>
        <p:spPr bwMode="auto">
          <a:xfrm>
            <a:off x="6228184" y="1378471"/>
            <a:ext cx="178246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600" dirty="0">
                <a:solidFill>
                  <a:schemeClr val="tx2">
                    <a:lumMod val="75000"/>
                  </a:schemeClr>
                </a:solidFill>
                <a:latin typeface="Verdana" pitchFamily="34" charset="0"/>
              </a:rPr>
              <a:t>3. </a:t>
            </a:r>
            <a:r>
              <a:rPr lang="en-ZA" sz="1600" b="1" u="sng" dirty="0">
                <a:solidFill>
                  <a:schemeClr val="tx2">
                    <a:lumMod val="75000"/>
                  </a:schemeClr>
                </a:solidFill>
                <a:latin typeface="Verdana" pitchFamily="34" charset="0"/>
              </a:rPr>
              <a:t>Strategic</a:t>
            </a:r>
            <a:r>
              <a:rPr lang="en-ZA" sz="1600" dirty="0">
                <a:solidFill>
                  <a:schemeClr val="tx2">
                    <a:lumMod val="75000"/>
                  </a:schemeClr>
                </a:solidFill>
                <a:latin typeface="Verdana" pitchFamily="34" charset="0"/>
              </a:rPr>
              <a:t> </a:t>
            </a:r>
            <a:r>
              <a:rPr lang="en-ZA" sz="1600" dirty="0" smtClean="0">
                <a:solidFill>
                  <a:schemeClr val="tx2">
                    <a:lumMod val="75000"/>
                  </a:schemeClr>
                </a:solidFill>
                <a:latin typeface="Verdana" pitchFamily="34" charset="0"/>
              </a:rPr>
              <a:t>customization</a:t>
            </a:r>
          </a:p>
          <a:p>
            <a:pPr eaLnBrk="1" hangingPunct="1"/>
            <a:r>
              <a:rPr lang="en-ZA" sz="1600" dirty="0" smtClean="0">
                <a:solidFill>
                  <a:schemeClr val="tx2">
                    <a:lumMod val="75000"/>
                  </a:schemeClr>
                </a:solidFill>
                <a:latin typeface="Verdana" pitchFamily="34" charset="0"/>
              </a:rPr>
              <a:t>With </a:t>
            </a:r>
            <a:r>
              <a:rPr lang="en-ZA" sz="1600" dirty="0" err="1" smtClean="0">
                <a:solidFill>
                  <a:schemeClr val="tx2">
                    <a:lumMod val="75000"/>
                  </a:schemeClr>
                </a:solidFill>
                <a:latin typeface="Verdana" pitchFamily="34" charset="0"/>
              </a:rPr>
              <a:t>CEO</a:t>
            </a:r>
            <a:r>
              <a:rPr lang="en-ZA" sz="1600" dirty="0" smtClean="0">
                <a:solidFill>
                  <a:schemeClr val="tx2">
                    <a:lumMod val="75000"/>
                  </a:schemeClr>
                </a:solidFill>
                <a:latin typeface="Verdana" pitchFamily="34" charset="0"/>
              </a:rPr>
              <a:t> Custody</a:t>
            </a:r>
            <a:endParaRPr lang="en-US" sz="1600" dirty="0">
              <a:solidFill>
                <a:schemeClr val="tx2">
                  <a:lumMod val="75000"/>
                </a:schemeClr>
              </a:solidFill>
              <a:latin typeface="Verdana" pitchFamily="34" charset="0"/>
            </a:endParaRPr>
          </a:p>
        </p:txBody>
      </p:sp>
      <p:cxnSp>
        <p:nvCxnSpPr>
          <p:cNvPr id="22" name="Straight Connector 21"/>
          <p:cNvCxnSpPr/>
          <p:nvPr/>
        </p:nvCxnSpPr>
        <p:spPr bwMode="auto">
          <a:xfrm>
            <a:off x="6058025" y="188642"/>
            <a:ext cx="1" cy="3348829"/>
          </a:xfrm>
          <a:prstGeom prst="line">
            <a:avLst/>
          </a:prstGeom>
          <a:ln w="50800">
            <a:solidFill>
              <a:srgbClr val="070B59"/>
            </a:solidFill>
            <a:headEnd type="diamond"/>
            <a:tailEnd type="none"/>
          </a:ln>
        </p:spPr>
        <p:style>
          <a:lnRef idx="1">
            <a:schemeClr val="accent1"/>
          </a:lnRef>
          <a:fillRef idx="0">
            <a:schemeClr val="accent1"/>
          </a:fillRef>
          <a:effectRef idx="0">
            <a:schemeClr val="accent1"/>
          </a:effectRef>
          <a:fontRef idx="minor">
            <a:schemeClr val="tx1"/>
          </a:fontRef>
        </p:style>
      </p:cxnSp>
      <p:sp>
        <p:nvSpPr>
          <p:cNvPr id="26" name="TextBox 25"/>
          <p:cNvSpPr txBox="1">
            <a:spLocks noChangeArrowheads="1"/>
          </p:cNvSpPr>
          <p:nvPr/>
        </p:nvSpPr>
        <p:spPr bwMode="auto">
          <a:xfrm>
            <a:off x="7143083" y="188642"/>
            <a:ext cx="1735137" cy="1100436"/>
          </a:xfrm>
          <a:prstGeom prst="rect">
            <a:avLst/>
          </a:prstGeom>
          <a:solidFill>
            <a:schemeClr val="accent1"/>
          </a:solidFill>
          <a:ln w="9525">
            <a:solidFill>
              <a:srgbClr val="00206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20000"/>
              </a:spcBef>
            </a:pPr>
            <a:r>
              <a:rPr lang="en-US" sz="1600" dirty="0">
                <a:latin typeface="Arial" pitchFamily="34" charset="0"/>
                <a:sym typeface="Wingdings" pitchFamily="2" charset="2"/>
              </a:rPr>
              <a:t>This is the ONLY valid scenario but it </a:t>
            </a:r>
            <a:r>
              <a:rPr lang="en-US" sz="1600" dirty="0" smtClean="0">
                <a:latin typeface="Arial" pitchFamily="34" charset="0"/>
                <a:sym typeface="Wingdings" pitchFamily="2" charset="2"/>
              </a:rPr>
              <a:t>seldom occurs</a:t>
            </a:r>
            <a:endParaRPr lang="en-US" sz="1600" dirty="0">
              <a:latin typeface="Arial" pitchFamily="34" charset="0"/>
              <a:sym typeface="Wingdings" pitchFamily="2" charset="2"/>
            </a:endParaRPr>
          </a:p>
        </p:txBody>
      </p:sp>
      <p:sp>
        <p:nvSpPr>
          <p:cNvPr id="29" name="TextBox 28"/>
          <p:cNvSpPr txBox="1">
            <a:spLocks noChangeArrowheads="1"/>
          </p:cNvSpPr>
          <p:nvPr/>
        </p:nvSpPr>
        <p:spPr bwMode="auto">
          <a:xfrm>
            <a:off x="76739" y="1679452"/>
            <a:ext cx="571939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a:solidFill>
                  <a:srgbClr val="FF0000"/>
                </a:solidFill>
                <a:latin typeface="Verdana" pitchFamily="34" charset="0"/>
              </a:rPr>
              <a:t>Relative </a:t>
            </a:r>
            <a:r>
              <a:rPr lang="en-US" sz="1800" b="1" u="sng" dirty="0" smtClean="0">
                <a:solidFill>
                  <a:srgbClr val="FF0000"/>
                </a:solidFill>
                <a:latin typeface="Verdana" pitchFamily="34" charset="0"/>
              </a:rPr>
              <a:t>strategic</a:t>
            </a:r>
            <a:r>
              <a:rPr lang="en-US" sz="1800" dirty="0" smtClean="0">
                <a:solidFill>
                  <a:srgbClr val="FF0000"/>
                </a:solidFill>
                <a:latin typeface="Verdana" pitchFamily="34" charset="0"/>
              </a:rPr>
              <a:t> value measured in terms of business competitiveness, growth and profitability</a:t>
            </a:r>
            <a:endParaRPr lang="en-US" sz="1800" dirty="0">
              <a:solidFill>
                <a:srgbClr val="FF0000"/>
              </a:solidFill>
              <a:latin typeface="Verdana" pitchFamily="34" charset="0"/>
            </a:endParaRPr>
          </a:p>
        </p:txBody>
      </p:sp>
      <p:sp>
        <p:nvSpPr>
          <p:cNvPr id="30" name="Freeform 29"/>
          <p:cNvSpPr/>
          <p:nvPr/>
        </p:nvSpPr>
        <p:spPr>
          <a:xfrm rot="5400000" flipV="1">
            <a:off x="829603" y="775224"/>
            <a:ext cx="5816588" cy="4643435"/>
          </a:xfrm>
          <a:custGeom>
            <a:avLst/>
            <a:gdLst>
              <a:gd name="connsiteX0" fmla="*/ 0 w 5584874"/>
              <a:gd name="connsiteY0" fmla="*/ 3840480 h 3840480"/>
              <a:gd name="connsiteX1" fmla="*/ 2208628 w 5584874"/>
              <a:gd name="connsiteY1" fmla="*/ 3756074 h 3840480"/>
              <a:gd name="connsiteX2" fmla="*/ 4149969 w 5584874"/>
              <a:gd name="connsiteY2" fmla="*/ 3615397 h 3840480"/>
              <a:gd name="connsiteX3" fmla="*/ 4965895 w 5584874"/>
              <a:gd name="connsiteY3" fmla="*/ 3249637 h 3840480"/>
              <a:gd name="connsiteX4" fmla="*/ 5261317 w 5584874"/>
              <a:gd name="connsiteY4" fmla="*/ 2588456 h 3840480"/>
              <a:gd name="connsiteX5" fmla="*/ 5416062 w 5584874"/>
              <a:gd name="connsiteY5" fmla="*/ 1786597 h 3840480"/>
              <a:gd name="connsiteX6" fmla="*/ 5500468 w 5584874"/>
              <a:gd name="connsiteY6" fmla="*/ 970671 h 3840480"/>
              <a:gd name="connsiteX7" fmla="*/ 5542671 w 5584874"/>
              <a:gd name="connsiteY7" fmla="*/ 478302 h 3840480"/>
              <a:gd name="connsiteX8" fmla="*/ 5584874 w 5584874"/>
              <a:gd name="connsiteY8" fmla="*/ 0 h 384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4874" h="3840480">
                <a:moveTo>
                  <a:pt x="0" y="3840480"/>
                </a:moveTo>
                <a:lnTo>
                  <a:pt x="2208628" y="3756074"/>
                </a:lnTo>
                <a:cubicBezTo>
                  <a:pt x="2900289" y="3718560"/>
                  <a:pt x="3690425" y="3699803"/>
                  <a:pt x="4149969" y="3615397"/>
                </a:cubicBezTo>
                <a:cubicBezTo>
                  <a:pt x="4609513" y="3530991"/>
                  <a:pt x="4780670" y="3420794"/>
                  <a:pt x="4965895" y="3249637"/>
                </a:cubicBezTo>
                <a:cubicBezTo>
                  <a:pt x="5151120" y="3078480"/>
                  <a:pt x="5186289" y="2832296"/>
                  <a:pt x="5261317" y="2588456"/>
                </a:cubicBezTo>
                <a:cubicBezTo>
                  <a:pt x="5336345" y="2344616"/>
                  <a:pt x="5376204" y="2056228"/>
                  <a:pt x="5416062" y="1786597"/>
                </a:cubicBezTo>
                <a:cubicBezTo>
                  <a:pt x="5455921" y="1516966"/>
                  <a:pt x="5479367" y="1188720"/>
                  <a:pt x="5500468" y="970671"/>
                </a:cubicBezTo>
                <a:cubicBezTo>
                  <a:pt x="5521569" y="752622"/>
                  <a:pt x="5528603" y="640081"/>
                  <a:pt x="5542671" y="478302"/>
                </a:cubicBezTo>
                <a:cubicBezTo>
                  <a:pt x="5556739" y="316523"/>
                  <a:pt x="5570806" y="158261"/>
                  <a:pt x="5584874" y="0"/>
                </a:cubicBezTo>
              </a:path>
            </a:pathLst>
          </a:custGeom>
          <a:ln w="508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6739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childTnLst>
                          </p:cTn>
                        </p:par>
                        <p:par>
                          <p:cTn id="8" fill="hold">
                            <p:stCondLst>
                              <p:cond delay="1000"/>
                            </p:stCondLst>
                            <p:childTnLst>
                              <p:par>
                                <p:cTn id="9" presetID="2" presetClass="entr" presetSubtype="3" fill="hold" grpId="0" nodeType="afterEffect">
                                  <p:stCondLst>
                                    <p:cond delay="0"/>
                                  </p:stCondLst>
                                  <p:childTnLst>
                                    <p:set>
                                      <p:cBhvr>
                                        <p:cTn id="10" dur="1" fill="hold">
                                          <p:stCondLst>
                                            <p:cond delay="0"/>
                                          </p:stCondLst>
                                        </p:cTn>
                                        <p:tgtEl>
                                          <p:spTgt spid="39954"/>
                                        </p:tgtEl>
                                        <p:attrNameLst>
                                          <p:attrName>style.visibility</p:attrName>
                                        </p:attrNameLst>
                                      </p:cBhvr>
                                      <p:to>
                                        <p:strVal val="visible"/>
                                      </p:to>
                                    </p:set>
                                    <p:anim calcmode="lin" valueType="num">
                                      <p:cBhvr additive="base">
                                        <p:cTn id="11" dur="1000" fill="hold"/>
                                        <p:tgtEl>
                                          <p:spTgt spid="39954"/>
                                        </p:tgtEl>
                                        <p:attrNameLst>
                                          <p:attrName>ppt_x</p:attrName>
                                        </p:attrNameLst>
                                      </p:cBhvr>
                                      <p:tavLst>
                                        <p:tav tm="0">
                                          <p:val>
                                            <p:strVal val="1+#ppt_w/2"/>
                                          </p:val>
                                        </p:tav>
                                        <p:tav tm="100000">
                                          <p:val>
                                            <p:strVal val="#ppt_x"/>
                                          </p:val>
                                        </p:tav>
                                      </p:tavLst>
                                    </p:anim>
                                    <p:anim calcmode="lin" valueType="num">
                                      <p:cBhvr additive="base">
                                        <p:cTn id="12" dur="1000" fill="hold"/>
                                        <p:tgtEl>
                                          <p:spTgt spid="39954"/>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cTn>
                              </p:par>
                            </p:childTnLst>
                          </p:cTn>
                        </p:par>
                        <p:par>
                          <p:cTn id="17" fill="hold">
                            <p:stCondLst>
                              <p:cond delay="3000"/>
                            </p:stCondLst>
                            <p:childTnLst>
                              <p:par>
                                <p:cTn id="18" presetID="2" presetClass="entr" presetSubtype="3" fill="hold" grpId="0" nodeType="afterEffect">
                                  <p:stCondLst>
                                    <p:cond delay="0"/>
                                  </p:stCondLst>
                                  <p:childTnLst>
                                    <p:set>
                                      <p:cBhvr>
                                        <p:cTn id="19" dur="1" fill="hold">
                                          <p:stCondLst>
                                            <p:cond delay="0"/>
                                          </p:stCondLst>
                                        </p:cTn>
                                        <p:tgtEl>
                                          <p:spTgt spid="39962"/>
                                        </p:tgtEl>
                                        <p:attrNameLst>
                                          <p:attrName>style.visibility</p:attrName>
                                        </p:attrNameLst>
                                      </p:cBhvr>
                                      <p:to>
                                        <p:strVal val="visible"/>
                                      </p:to>
                                    </p:set>
                                    <p:anim calcmode="lin" valueType="num">
                                      <p:cBhvr additive="base">
                                        <p:cTn id="20" dur="1000" fill="hold"/>
                                        <p:tgtEl>
                                          <p:spTgt spid="39962"/>
                                        </p:tgtEl>
                                        <p:attrNameLst>
                                          <p:attrName>ppt_x</p:attrName>
                                        </p:attrNameLst>
                                      </p:cBhvr>
                                      <p:tavLst>
                                        <p:tav tm="0">
                                          <p:val>
                                            <p:strVal val="1+#ppt_w/2"/>
                                          </p:val>
                                        </p:tav>
                                        <p:tav tm="100000">
                                          <p:val>
                                            <p:strVal val="#ppt_x"/>
                                          </p:val>
                                        </p:tav>
                                      </p:tavLst>
                                    </p:anim>
                                    <p:anim calcmode="lin" valueType="num">
                                      <p:cBhvr additive="base">
                                        <p:cTn id="21" dur="1000" fill="hold"/>
                                        <p:tgtEl>
                                          <p:spTgt spid="39962"/>
                                        </p:tgtEl>
                                        <p:attrNameLst>
                                          <p:attrName>ppt_y</p:attrName>
                                        </p:attrNameLst>
                                      </p:cBhvr>
                                      <p:tavLst>
                                        <p:tav tm="0">
                                          <p:val>
                                            <p:strVal val="0-#ppt_h/2"/>
                                          </p:val>
                                        </p:tav>
                                        <p:tav tm="100000">
                                          <p:val>
                                            <p:strVal val="#ppt_y"/>
                                          </p:val>
                                        </p:tav>
                                      </p:tavLst>
                                    </p:anim>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childTnLst>
                          </p:cTn>
                        </p:par>
                        <p:par>
                          <p:cTn id="26" fill="hold">
                            <p:stCondLst>
                              <p:cond delay="5000"/>
                            </p:stCondLst>
                            <p:childTnLst>
                              <p:par>
                                <p:cTn id="27" presetID="2" presetClass="entr" presetSubtype="3" fill="hold" grpId="0" nodeType="afterEffect">
                                  <p:stCondLst>
                                    <p:cond delay="0"/>
                                  </p:stCondLst>
                                  <p:childTnLst>
                                    <p:set>
                                      <p:cBhvr>
                                        <p:cTn id="28" dur="1" fill="hold">
                                          <p:stCondLst>
                                            <p:cond delay="0"/>
                                          </p:stCondLst>
                                        </p:cTn>
                                        <p:tgtEl>
                                          <p:spTgt spid="39952"/>
                                        </p:tgtEl>
                                        <p:attrNameLst>
                                          <p:attrName>style.visibility</p:attrName>
                                        </p:attrNameLst>
                                      </p:cBhvr>
                                      <p:to>
                                        <p:strVal val="visible"/>
                                      </p:to>
                                    </p:set>
                                    <p:anim calcmode="lin" valueType="num">
                                      <p:cBhvr additive="base">
                                        <p:cTn id="29" dur="1000" fill="hold"/>
                                        <p:tgtEl>
                                          <p:spTgt spid="39952"/>
                                        </p:tgtEl>
                                        <p:attrNameLst>
                                          <p:attrName>ppt_x</p:attrName>
                                        </p:attrNameLst>
                                      </p:cBhvr>
                                      <p:tavLst>
                                        <p:tav tm="0">
                                          <p:val>
                                            <p:strVal val="1+#ppt_w/2"/>
                                          </p:val>
                                        </p:tav>
                                        <p:tav tm="100000">
                                          <p:val>
                                            <p:strVal val="#ppt_x"/>
                                          </p:val>
                                        </p:tav>
                                      </p:tavLst>
                                    </p:anim>
                                    <p:anim calcmode="lin" valueType="num">
                                      <p:cBhvr additive="base">
                                        <p:cTn id="30" dur="1000" fill="hold"/>
                                        <p:tgtEl>
                                          <p:spTgt spid="39952"/>
                                        </p:tgtEl>
                                        <p:attrNameLst>
                                          <p:attrName>ppt_y</p:attrName>
                                        </p:attrNameLst>
                                      </p:cBhvr>
                                      <p:tavLst>
                                        <p:tav tm="0">
                                          <p:val>
                                            <p:strVal val="0-#ppt_h/2"/>
                                          </p:val>
                                        </p:tav>
                                        <p:tav tm="100000">
                                          <p:val>
                                            <p:strVal val="#ppt_y"/>
                                          </p:val>
                                        </p:tav>
                                      </p:tavLst>
                                    </p:anim>
                                  </p:childTnLst>
                                </p:cTn>
                              </p:par>
                            </p:childTnLst>
                          </p:cTn>
                        </p:par>
                        <p:par>
                          <p:cTn id="31" fill="hold">
                            <p:stCondLst>
                              <p:cond delay="6000"/>
                            </p:stCondLst>
                            <p:childTnLst>
                              <p:par>
                                <p:cTn id="32" presetID="10" presetClass="entr" presetSubtype="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childTnLst>
                                </p:cTn>
                              </p:par>
                            </p:childTnLst>
                          </p:cTn>
                        </p:par>
                        <p:par>
                          <p:cTn id="38" fill="hold">
                            <p:stCondLst>
                              <p:cond delay="7000"/>
                            </p:stCondLst>
                            <p:childTnLst>
                              <p:par>
                                <p:cTn id="39" presetID="2" presetClass="entr" presetSubtype="4"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1000" fill="hold"/>
                                        <p:tgtEl>
                                          <p:spTgt spid="28"/>
                                        </p:tgtEl>
                                        <p:attrNameLst>
                                          <p:attrName>ppt_x</p:attrName>
                                        </p:attrNameLst>
                                      </p:cBhvr>
                                      <p:tavLst>
                                        <p:tav tm="0">
                                          <p:val>
                                            <p:strVal val="#ppt_x"/>
                                          </p:val>
                                        </p:tav>
                                        <p:tav tm="100000">
                                          <p:val>
                                            <p:strVal val="#ppt_x"/>
                                          </p:val>
                                        </p:tav>
                                      </p:tavLst>
                                    </p:anim>
                                    <p:anim calcmode="lin" valueType="num">
                                      <p:cBhvr additive="base">
                                        <p:cTn id="42" dur="1000" fill="hold"/>
                                        <p:tgtEl>
                                          <p:spTgt spid="28"/>
                                        </p:tgtEl>
                                        <p:attrNameLst>
                                          <p:attrName>ppt_y</p:attrName>
                                        </p:attrNameLst>
                                      </p:cBhvr>
                                      <p:tavLst>
                                        <p:tav tm="0">
                                          <p:val>
                                            <p:strVal val="1+#ppt_h/2"/>
                                          </p:val>
                                        </p:tav>
                                        <p:tav tm="100000">
                                          <p:val>
                                            <p:strVal val="#ppt_y"/>
                                          </p:val>
                                        </p:tav>
                                      </p:tavLst>
                                    </p:anim>
                                  </p:childTnLst>
                                </p:cTn>
                              </p:par>
                            </p:childTnLst>
                          </p:cTn>
                        </p:par>
                        <p:par>
                          <p:cTn id="43" fill="hold">
                            <p:stCondLst>
                              <p:cond delay="8000"/>
                            </p:stCondLst>
                            <p:childTnLst>
                              <p:par>
                                <p:cTn id="44" presetID="10" presetClass="entr" presetSubtype="0" fill="hold" grpId="0" nodeType="afterEffect">
                                  <p:stCondLst>
                                    <p:cond delay="0"/>
                                  </p:stCondLst>
                                  <p:childTnLst>
                                    <p:set>
                                      <p:cBhvr>
                                        <p:cTn id="45" dur="1" fill="hold">
                                          <p:stCondLst>
                                            <p:cond delay="0"/>
                                          </p:stCondLst>
                                        </p:cTn>
                                        <p:tgtEl>
                                          <p:spTgt spid="39958"/>
                                        </p:tgtEl>
                                        <p:attrNameLst>
                                          <p:attrName>style.visibility</p:attrName>
                                        </p:attrNameLst>
                                      </p:cBhvr>
                                      <p:to>
                                        <p:strVal val="visible"/>
                                      </p:to>
                                    </p:set>
                                    <p:animEffect transition="in" filter="fade">
                                      <p:cBhvr>
                                        <p:cTn id="46" dur="1000"/>
                                        <p:tgtEl>
                                          <p:spTgt spid="3995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9961"/>
                                        </p:tgtEl>
                                        <p:attrNameLst>
                                          <p:attrName>style.visibility</p:attrName>
                                        </p:attrNameLst>
                                      </p:cBhvr>
                                      <p:to>
                                        <p:strVal val="visible"/>
                                      </p:to>
                                    </p:set>
                                    <p:animEffect transition="in" filter="fade">
                                      <p:cBhvr>
                                        <p:cTn id="49" dur="1000"/>
                                        <p:tgtEl>
                                          <p:spTgt spid="3996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9951"/>
                                        </p:tgtEl>
                                        <p:attrNameLst>
                                          <p:attrName>style.visibility</p:attrName>
                                        </p:attrNameLst>
                                      </p:cBhvr>
                                      <p:to>
                                        <p:strVal val="visible"/>
                                      </p:to>
                                    </p:set>
                                    <p:animEffect transition="in" filter="fade">
                                      <p:cBhvr>
                                        <p:cTn id="52" dur="1000"/>
                                        <p:tgtEl>
                                          <p:spTgt spid="39951"/>
                                        </p:tgtEl>
                                      </p:cBhvr>
                                    </p:animEffect>
                                  </p:childTnLst>
                                </p:cTn>
                              </p:par>
                            </p:childTnLst>
                          </p:cTn>
                        </p:par>
                        <p:par>
                          <p:cTn id="53" fill="hold">
                            <p:stCondLst>
                              <p:cond delay="9000"/>
                            </p:stCondLst>
                            <p:childTnLst>
                              <p:par>
                                <p:cTn id="54" presetID="2" presetClass="entr" presetSubtype="4" fill="hold" grpId="0" nodeType="afterEffect">
                                  <p:stCondLst>
                                    <p:cond delay="0"/>
                                  </p:stCondLst>
                                  <p:childTnLst>
                                    <p:set>
                                      <p:cBhvr>
                                        <p:cTn id="55" dur="1" fill="hold">
                                          <p:stCondLst>
                                            <p:cond delay="0"/>
                                          </p:stCondLst>
                                        </p:cTn>
                                        <p:tgtEl>
                                          <p:spTgt spid="39957"/>
                                        </p:tgtEl>
                                        <p:attrNameLst>
                                          <p:attrName>style.visibility</p:attrName>
                                        </p:attrNameLst>
                                      </p:cBhvr>
                                      <p:to>
                                        <p:strVal val="visible"/>
                                      </p:to>
                                    </p:set>
                                    <p:anim calcmode="lin" valueType="num">
                                      <p:cBhvr additive="base">
                                        <p:cTn id="56" dur="1000" fill="hold"/>
                                        <p:tgtEl>
                                          <p:spTgt spid="39957"/>
                                        </p:tgtEl>
                                        <p:attrNameLst>
                                          <p:attrName>ppt_x</p:attrName>
                                        </p:attrNameLst>
                                      </p:cBhvr>
                                      <p:tavLst>
                                        <p:tav tm="0">
                                          <p:val>
                                            <p:strVal val="#ppt_x"/>
                                          </p:val>
                                        </p:tav>
                                        <p:tav tm="100000">
                                          <p:val>
                                            <p:strVal val="#ppt_x"/>
                                          </p:val>
                                        </p:tav>
                                      </p:tavLst>
                                    </p:anim>
                                    <p:anim calcmode="lin" valueType="num">
                                      <p:cBhvr additive="base">
                                        <p:cTn id="57" dur="1000" fill="hold"/>
                                        <p:tgtEl>
                                          <p:spTgt spid="39957"/>
                                        </p:tgtEl>
                                        <p:attrNameLst>
                                          <p:attrName>ppt_y</p:attrName>
                                        </p:attrNameLst>
                                      </p:cBhvr>
                                      <p:tavLst>
                                        <p:tav tm="0">
                                          <p:val>
                                            <p:strVal val="1+#ppt_h/2"/>
                                          </p:val>
                                        </p:tav>
                                        <p:tav tm="100000">
                                          <p:val>
                                            <p:strVal val="#ppt_y"/>
                                          </p:val>
                                        </p:tav>
                                      </p:tavLst>
                                    </p:anim>
                                  </p:childTnLst>
                                </p:cTn>
                              </p:par>
                            </p:childTnLst>
                          </p:cTn>
                        </p:par>
                        <p:par>
                          <p:cTn id="58" fill="hold">
                            <p:stCondLst>
                              <p:cond delay="10000"/>
                            </p:stCondLst>
                            <p:childTnLst>
                              <p:par>
                                <p:cTn id="59" presetID="2" presetClass="entr" presetSubtype="4" fill="hold" grpId="0" nodeType="afterEffect">
                                  <p:stCondLst>
                                    <p:cond delay="0"/>
                                  </p:stCondLst>
                                  <p:childTnLst>
                                    <p:set>
                                      <p:cBhvr>
                                        <p:cTn id="60" dur="1" fill="hold">
                                          <p:stCondLst>
                                            <p:cond delay="0"/>
                                          </p:stCondLst>
                                        </p:cTn>
                                        <p:tgtEl>
                                          <p:spTgt spid="39960"/>
                                        </p:tgtEl>
                                        <p:attrNameLst>
                                          <p:attrName>style.visibility</p:attrName>
                                        </p:attrNameLst>
                                      </p:cBhvr>
                                      <p:to>
                                        <p:strVal val="visible"/>
                                      </p:to>
                                    </p:set>
                                    <p:anim calcmode="lin" valueType="num">
                                      <p:cBhvr additive="base">
                                        <p:cTn id="61" dur="1000" fill="hold"/>
                                        <p:tgtEl>
                                          <p:spTgt spid="39960"/>
                                        </p:tgtEl>
                                        <p:attrNameLst>
                                          <p:attrName>ppt_x</p:attrName>
                                        </p:attrNameLst>
                                      </p:cBhvr>
                                      <p:tavLst>
                                        <p:tav tm="0">
                                          <p:val>
                                            <p:strVal val="#ppt_x"/>
                                          </p:val>
                                        </p:tav>
                                        <p:tav tm="100000">
                                          <p:val>
                                            <p:strVal val="#ppt_x"/>
                                          </p:val>
                                        </p:tav>
                                      </p:tavLst>
                                    </p:anim>
                                    <p:anim calcmode="lin" valueType="num">
                                      <p:cBhvr additive="base">
                                        <p:cTn id="62" dur="1000" fill="hold"/>
                                        <p:tgtEl>
                                          <p:spTgt spid="39960"/>
                                        </p:tgtEl>
                                        <p:attrNameLst>
                                          <p:attrName>ppt_y</p:attrName>
                                        </p:attrNameLst>
                                      </p:cBhvr>
                                      <p:tavLst>
                                        <p:tav tm="0">
                                          <p:val>
                                            <p:strVal val="1+#ppt_h/2"/>
                                          </p:val>
                                        </p:tav>
                                        <p:tav tm="100000">
                                          <p:val>
                                            <p:strVal val="#ppt_y"/>
                                          </p:val>
                                        </p:tav>
                                      </p:tavLst>
                                    </p:anim>
                                  </p:childTnLst>
                                </p:cTn>
                              </p:par>
                            </p:childTnLst>
                          </p:cTn>
                        </p:par>
                        <p:par>
                          <p:cTn id="63" fill="hold">
                            <p:stCondLst>
                              <p:cond delay="11000"/>
                            </p:stCondLst>
                            <p:childTnLst>
                              <p:par>
                                <p:cTn id="64" presetID="2" presetClass="entr" presetSubtype="4" fill="hold" grpId="0" nodeType="afterEffect">
                                  <p:stCondLst>
                                    <p:cond delay="0"/>
                                  </p:stCondLst>
                                  <p:childTnLst>
                                    <p:set>
                                      <p:cBhvr>
                                        <p:cTn id="65" dur="1" fill="hold">
                                          <p:stCondLst>
                                            <p:cond delay="0"/>
                                          </p:stCondLst>
                                        </p:cTn>
                                        <p:tgtEl>
                                          <p:spTgt spid="39950"/>
                                        </p:tgtEl>
                                        <p:attrNameLst>
                                          <p:attrName>style.visibility</p:attrName>
                                        </p:attrNameLst>
                                      </p:cBhvr>
                                      <p:to>
                                        <p:strVal val="visible"/>
                                      </p:to>
                                    </p:set>
                                    <p:anim calcmode="lin" valueType="num">
                                      <p:cBhvr additive="base">
                                        <p:cTn id="66" dur="1000" fill="hold"/>
                                        <p:tgtEl>
                                          <p:spTgt spid="39950"/>
                                        </p:tgtEl>
                                        <p:attrNameLst>
                                          <p:attrName>ppt_x</p:attrName>
                                        </p:attrNameLst>
                                      </p:cBhvr>
                                      <p:tavLst>
                                        <p:tav tm="0">
                                          <p:val>
                                            <p:strVal val="#ppt_x"/>
                                          </p:val>
                                        </p:tav>
                                        <p:tav tm="100000">
                                          <p:val>
                                            <p:strVal val="#ppt_x"/>
                                          </p:val>
                                        </p:tav>
                                      </p:tavLst>
                                    </p:anim>
                                    <p:anim calcmode="lin" valueType="num">
                                      <p:cBhvr additive="base">
                                        <p:cTn id="67" dur="1000" fill="hold"/>
                                        <p:tgtEl>
                                          <p:spTgt spid="39950"/>
                                        </p:tgtEl>
                                        <p:attrNameLst>
                                          <p:attrName>ppt_y</p:attrName>
                                        </p:attrNameLst>
                                      </p:cBhvr>
                                      <p:tavLst>
                                        <p:tav tm="0">
                                          <p:val>
                                            <p:strVal val="1+#ppt_h/2"/>
                                          </p:val>
                                        </p:tav>
                                        <p:tav tm="100000">
                                          <p:val>
                                            <p:strVal val="#ppt_y"/>
                                          </p:val>
                                        </p:tav>
                                      </p:tavLst>
                                    </p:anim>
                                  </p:childTnLst>
                                </p:cTn>
                              </p:par>
                            </p:childTnLst>
                          </p:cTn>
                        </p:par>
                        <p:par>
                          <p:cTn id="68" fill="hold">
                            <p:stCondLst>
                              <p:cond delay="12000"/>
                            </p:stCondLst>
                            <p:childTnLst>
                              <p:par>
                                <p:cTn id="69" presetID="16" presetClass="entr" presetSubtype="26" fill="hold" grpId="0" nodeType="after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barn(inHorizontal)">
                                      <p:cBhvr>
                                        <p:cTn id="71" dur="1000"/>
                                        <p:tgtEl>
                                          <p:spTgt spid="30"/>
                                        </p:tgtEl>
                                      </p:cBhvr>
                                    </p:animEffect>
                                  </p:childTnLst>
                                </p:cTn>
                              </p:par>
                            </p:childTnLst>
                          </p:cTn>
                        </p:par>
                        <p:par>
                          <p:cTn id="72" fill="hold">
                            <p:stCondLst>
                              <p:cond delay="13000"/>
                            </p:stCondLst>
                            <p:childTnLst>
                              <p:par>
                                <p:cTn id="73" presetID="2" presetClass="entr" presetSubtype="9" fill="hold" grpId="0" nodeType="after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1000" fill="hold"/>
                                        <p:tgtEl>
                                          <p:spTgt spid="23"/>
                                        </p:tgtEl>
                                        <p:attrNameLst>
                                          <p:attrName>ppt_x</p:attrName>
                                        </p:attrNameLst>
                                      </p:cBhvr>
                                      <p:tavLst>
                                        <p:tav tm="0">
                                          <p:val>
                                            <p:strVal val="0-#ppt_w/2"/>
                                          </p:val>
                                        </p:tav>
                                        <p:tav tm="100000">
                                          <p:val>
                                            <p:strVal val="#ppt_x"/>
                                          </p:val>
                                        </p:tav>
                                      </p:tavLst>
                                    </p:anim>
                                    <p:anim calcmode="lin" valueType="num">
                                      <p:cBhvr additive="base">
                                        <p:cTn id="76" dur="1000" fill="hold"/>
                                        <p:tgtEl>
                                          <p:spTgt spid="23"/>
                                        </p:tgtEl>
                                        <p:attrNameLst>
                                          <p:attrName>ppt_y</p:attrName>
                                        </p:attrNameLst>
                                      </p:cBhvr>
                                      <p:tavLst>
                                        <p:tav tm="0">
                                          <p:val>
                                            <p:strVal val="0-#ppt_h/2"/>
                                          </p:val>
                                        </p:tav>
                                        <p:tav tm="100000">
                                          <p:val>
                                            <p:strVal val="#ppt_y"/>
                                          </p:val>
                                        </p:tav>
                                      </p:tavLst>
                                    </p:anim>
                                  </p:childTnLst>
                                </p:cTn>
                              </p:par>
                            </p:childTnLst>
                          </p:cTn>
                        </p:par>
                        <p:par>
                          <p:cTn id="77" fill="hold">
                            <p:stCondLst>
                              <p:cond delay="14000"/>
                            </p:stCondLst>
                            <p:childTnLst>
                              <p:par>
                                <p:cTn id="78" presetID="2" presetClass="entr" presetSubtype="9" fill="hold" grpId="0" nodeType="afterEffect">
                                  <p:stCondLst>
                                    <p:cond delay="0"/>
                                  </p:stCondLst>
                                  <p:childTnLst>
                                    <p:set>
                                      <p:cBhvr>
                                        <p:cTn id="79" dur="1" fill="hold">
                                          <p:stCondLst>
                                            <p:cond delay="0"/>
                                          </p:stCondLst>
                                        </p:cTn>
                                        <p:tgtEl>
                                          <p:spTgt spid="24"/>
                                        </p:tgtEl>
                                        <p:attrNameLst>
                                          <p:attrName>style.visibility</p:attrName>
                                        </p:attrNameLst>
                                      </p:cBhvr>
                                      <p:to>
                                        <p:strVal val="visible"/>
                                      </p:to>
                                    </p:set>
                                    <p:anim calcmode="lin" valueType="num">
                                      <p:cBhvr additive="base">
                                        <p:cTn id="80" dur="1000" fill="hold"/>
                                        <p:tgtEl>
                                          <p:spTgt spid="24"/>
                                        </p:tgtEl>
                                        <p:attrNameLst>
                                          <p:attrName>ppt_x</p:attrName>
                                        </p:attrNameLst>
                                      </p:cBhvr>
                                      <p:tavLst>
                                        <p:tav tm="0">
                                          <p:val>
                                            <p:strVal val="0-#ppt_w/2"/>
                                          </p:val>
                                        </p:tav>
                                        <p:tav tm="100000">
                                          <p:val>
                                            <p:strVal val="#ppt_x"/>
                                          </p:val>
                                        </p:tav>
                                      </p:tavLst>
                                    </p:anim>
                                    <p:anim calcmode="lin" valueType="num">
                                      <p:cBhvr additive="base">
                                        <p:cTn id="81" dur="1000" fill="hold"/>
                                        <p:tgtEl>
                                          <p:spTgt spid="24"/>
                                        </p:tgtEl>
                                        <p:attrNameLst>
                                          <p:attrName>ppt_y</p:attrName>
                                        </p:attrNameLst>
                                      </p:cBhvr>
                                      <p:tavLst>
                                        <p:tav tm="0">
                                          <p:val>
                                            <p:strVal val="0-#ppt_h/2"/>
                                          </p:val>
                                        </p:tav>
                                        <p:tav tm="100000">
                                          <p:val>
                                            <p:strVal val="#ppt_y"/>
                                          </p:val>
                                        </p:tav>
                                      </p:tavLst>
                                    </p:anim>
                                  </p:childTnLst>
                                </p:cTn>
                              </p:par>
                            </p:childTnLst>
                          </p:cTn>
                        </p:par>
                        <p:par>
                          <p:cTn id="82" fill="hold">
                            <p:stCondLst>
                              <p:cond delay="15000"/>
                            </p:stCondLst>
                            <p:childTnLst>
                              <p:par>
                                <p:cTn id="83" presetID="2" presetClass="entr" presetSubtype="9" fill="hold" grpId="0" nodeType="after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additive="base">
                                        <p:cTn id="85" dur="1000" fill="hold"/>
                                        <p:tgtEl>
                                          <p:spTgt spid="25"/>
                                        </p:tgtEl>
                                        <p:attrNameLst>
                                          <p:attrName>ppt_x</p:attrName>
                                        </p:attrNameLst>
                                      </p:cBhvr>
                                      <p:tavLst>
                                        <p:tav tm="0">
                                          <p:val>
                                            <p:strVal val="0-#ppt_w/2"/>
                                          </p:val>
                                        </p:tav>
                                        <p:tav tm="100000">
                                          <p:val>
                                            <p:strVal val="#ppt_x"/>
                                          </p:val>
                                        </p:tav>
                                      </p:tavLst>
                                    </p:anim>
                                    <p:anim calcmode="lin" valueType="num">
                                      <p:cBhvr additive="base">
                                        <p:cTn id="86" dur="1000" fill="hold"/>
                                        <p:tgtEl>
                                          <p:spTgt spid="25"/>
                                        </p:tgtEl>
                                        <p:attrNameLst>
                                          <p:attrName>ppt_y</p:attrName>
                                        </p:attrNameLst>
                                      </p:cBhvr>
                                      <p:tavLst>
                                        <p:tav tm="0">
                                          <p:val>
                                            <p:strVal val="0-#ppt_h/2"/>
                                          </p:val>
                                        </p:tav>
                                        <p:tav tm="100000">
                                          <p:val>
                                            <p:strVal val="#ppt_y"/>
                                          </p:val>
                                        </p:tav>
                                      </p:tavLst>
                                    </p:anim>
                                  </p:childTnLst>
                                </p:cTn>
                              </p:par>
                            </p:childTnLst>
                          </p:cTn>
                        </p:par>
                        <p:par>
                          <p:cTn id="87" fill="hold">
                            <p:stCondLst>
                              <p:cond delay="16000"/>
                            </p:stCondLst>
                            <p:childTnLst>
                              <p:par>
                                <p:cTn id="88" presetID="6" presetClass="entr" presetSubtype="16" fill="hold" grpId="0" nodeType="after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circle(in)">
                                      <p:cBhvr>
                                        <p:cTn id="9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50" grpId="0"/>
      <p:bldP spid="39954" grpId="0"/>
      <p:bldP spid="39958" grpId="0"/>
      <p:bldP spid="39957" grpId="0"/>
      <p:bldP spid="23" grpId="0"/>
      <p:bldP spid="39960" grpId="0"/>
      <p:bldP spid="39961" grpId="0"/>
      <p:bldP spid="39962" grpId="0"/>
      <p:bldP spid="24" grpId="0"/>
      <p:bldP spid="25" grpId="0"/>
      <p:bldP spid="39951" grpId="0"/>
      <p:bldP spid="39952" grpId="0"/>
      <p:bldP spid="26" grpId="0" animBg="1"/>
      <p:bldP spid="29" grpId="0"/>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087F742-BAA7-4642-B4B3-82461B52842C}" type="slidenum">
              <a:rPr lang="en-US"/>
              <a:pPr>
                <a:defRPr/>
              </a:pPr>
              <a:t>19</a:t>
            </a:fld>
            <a:endParaRPr lang="en-US"/>
          </a:p>
        </p:txBody>
      </p:sp>
      <p:sp>
        <p:nvSpPr>
          <p:cNvPr id="34819" name="Rectangle 2"/>
          <p:cNvSpPr>
            <a:spLocks noGrp="1" noChangeArrowheads="1"/>
          </p:cNvSpPr>
          <p:nvPr>
            <p:ph type="title"/>
          </p:nvPr>
        </p:nvSpPr>
        <p:spPr>
          <a:xfrm>
            <a:off x="251520" y="260648"/>
            <a:ext cx="6984776" cy="762000"/>
          </a:xfrm>
        </p:spPr>
        <p:txBody>
          <a:bodyPr vert="horz" lIns="91440" tIns="45720" rIns="91440" bIns="45720" rtlCol="0" anchor="ctr">
            <a:noAutofit/>
          </a:bodyPr>
          <a:lstStyle/>
          <a:p>
            <a:pPr algn="l"/>
            <a:r>
              <a:rPr lang="en-GB" sz="2400" b="1" dirty="0" smtClean="0">
                <a:solidFill>
                  <a:srgbClr val="002060"/>
                </a:solidFill>
              </a:rPr>
              <a:t>Case Study: </a:t>
            </a:r>
            <a:r>
              <a:rPr lang="en-GB" sz="2400" b="1" u="sng" dirty="0" smtClean="0">
                <a:solidFill>
                  <a:srgbClr val="002060"/>
                </a:solidFill>
              </a:rPr>
              <a:t>Strategic</a:t>
            </a:r>
            <a:r>
              <a:rPr lang="en-GB" sz="2400" b="1" dirty="0" smtClean="0">
                <a:solidFill>
                  <a:srgbClr val="002060"/>
                </a:solidFill>
              </a:rPr>
              <a:t> Engineered Precision Configuration WITH Clever Customization to support the ESSENCE</a:t>
            </a:r>
            <a:endParaRPr lang="en-GB" sz="2400" b="1" dirty="0">
              <a:solidFill>
                <a:srgbClr val="002060"/>
              </a:solidFill>
            </a:endParaRPr>
          </a:p>
        </p:txBody>
      </p:sp>
      <p:sp>
        <p:nvSpPr>
          <p:cNvPr id="4100" name="Rectangle 3"/>
          <p:cNvSpPr>
            <a:spLocks noGrp="1" noChangeArrowheads="1"/>
          </p:cNvSpPr>
          <p:nvPr>
            <p:ph type="body" idx="1"/>
          </p:nvPr>
        </p:nvSpPr>
        <p:spPr>
          <a:xfrm>
            <a:off x="415630" y="1556792"/>
            <a:ext cx="8610600" cy="3457575"/>
          </a:xfrm>
        </p:spPr>
        <p:txBody>
          <a:bodyPr>
            <a:noAutofit/>
          </a:bodyPr>
          <a:lstStyle/>
          <a:p>
            <a:pPr eaLnBrk="1" hangingPunct="1">
              <a:lnSpc>
                <a:spcPts val="1400"/>
              </a:lnSpc>
            </a:pPr>
            <a:r>
              <a:rPr lang="en-GB" sz="1400" dirty="0" smtClean="0"/>
              <a:t>Stalled ERP implementation</a:t>
            </a:r>
          </a:p>
          <a:p>
            <a:pPr eaLnBrk="1" hangingPunct="1">
              <a:lnSpc>
                <a:spcPts val="1400"/>
              </a:lnSpc>
            </a:pPr>
            <a:endParaRPr lang="en-GB" sz="1400" dirty="0"/>
          </a:p>
          <a:p>
            <a:pPr eaLnBrk="1" hangingPunct="1">
              <a:lnSpc>
                <a:spcPts val="1400"/>
              </a:lnSpc>
            </a:pPr>
            <a:r>
              <a:rPr lang="en-GB" sz="1400" dirty="0" err="1" smtClean="0"/>
              <a:t>CEO</a:t>
            </a:r>
            <a:r>
              <a:rPr lang="en-GB" sz="1400" dirty="0" smtClean="0"/>
              <a:t> bought into “ERP as a </a:t>
            </a:r>
            <a:r>
              <a:rPr lang="en-GB" sz="1400" b="1" u="sng" dirty="0" smtClean="0"/>
              <a:t>strategic</a:t>
            </a:r>
            <a:r>
              <a:rPr lang="en-GB" sz="1400" dirty="0" smtClean="0"/>
              <a:t> resource” based on my approach</a:t>
            </a:r>
          </a:p>
          <a:p>
            <a:pPr eaLnBrk="1" hangingPunct="1">
              <a:lnSpc>
                <a:spcPts val="1400"/>
              </a:lnSpc>
            </a:pPr>
            <a:endParaRPr lang="en-GB" sz="1400" dirty="0"/>
          </a:p>
          <a:p>
            <a:pPr eaLnBrk="1" hangingPunct="1">
              <a:lnSpc>
                <a:spcPts val="1400"/>
              </a:lnSpc>
            </a:pPr>
            <a:r>
              <a:rPr lang="en-GB" sz="1400" dirty="0" smtClean="0"/>
              <a:t>Highly structured </a:t>
            </a:r>
            <a:r>
              <a:rPr lang="en-GB" sz="1400" b="1" u="sng" dirty="0" smtClean="0"/>
              <a:t>strategic</a:t>
            </a:r>
            <a:r>
              <a:rPr lang="en-GB" sz="1400" dirty="0" smtClean="0"/>
              <a:t> Product Class taxonomy</a:t>
            </a:r>
          </a:p>
          <a:p>
            <a:pPr eaLnBrk="1" hangingPunct="1">
              <a:lnSpc>
                <a:spcPts val="1400"/>
              </a:lnSpc>
            </a:pPr>
            <a:endParaRPr lang="en-GB" sz="1400" dirty="0"/>
          </a:p>
          <a:p>
            <a:pPr eaLnBrk="1" hangingPunct="1">
              <a:lnSpc>
                <a:spcPts val="1400"/>
              </a:lnSpc>
            </a:pPr>
            <a:r>
              <a:rPr lang="en-GB" sz="1400" dirty="0" smtClean="0"/>
              <a:t>Clever software to add products and maintain high quality master data</a:t>
            </a:r>
          </a:p>
          <a:p>
            <a:pPr eaLnBrk="1" hangingPunct="1">
              <a:lnSpc>
                <a:spcPts val="1400"/>
              </a:lnSpc>
            </a:pPr>
            <a:endParaRPr lang="en-GB" sz="1400" dirty="0"/>
          </a:p>
          <a:p>
            <a:pPr eaLnBrk="1" hangingPunct="1">
              <a:lnSpc>
                <a:spcPts val="1400"/>
              </a:lnSpc>
            </a:pPr>
            <a:r>
              <a:rPr lang="en-GB" sz="1400" dirty="0" smtClean="0"/>
              <a:t>Projects module</a:t>
            </a:r>
          </a:p>
          <a:p>
            <a:pPr eaLnBrk="1" hangingPunct="1">
              <a:lnSpc>
                <a:spcPts val="1400"/>
              </a:lnSpc>
            </a:pPr>
            <a:endParaRPr lang="en-GB" sz="1400" dirty="0"/>
          </a:p>
          <a:p>
            <a:pPr eaLnBrk="1" hangingPunct="1">
              <a:lnSpc>
                <a:spcPts val="1400"/>
              </a:lnSpc>
            </a:pPr>
            <a:r>
              <a:rPr lang="en-GB" sz="1400" dirty="0" smtClean="0"/>
              <a:t>Brand Management expense taxonomy</a:t>
            </a:r>
          </a:p>
          <a:p>
            <a:pPr eaLnBrk="1" hangingPunct="1">
              <a:lnSpc>
                <a:spcPts val="1400"/>
              </a:lnSpc>
            </a:pPr>
            <a:endParaRPr lang="en-GB" sz="1400" dirty="0"/>
          </a:p>
          <a:p>
            <a:pPr eaLnBrk="1" hangingPunct="1">
              <a:lnSpc>
                <a:spcPts val="1400"/>
              </a:lnSpc>
            </a:pPr>
            <a:r>
              <a:rPr lang="en-GB" sz="1400" dirty="0" smtClean="0"/>
              <a:t>Clever software to create a project for every brand line with these expense heads</a:t>
            </a:r>
          </a:p>
          <a:p>
            <a:pPr eaLnBrk="1" hangingPunct="1">
              <a:lnSpc>
                <a:spcPts val="1400"/>
              </a:lnSpc>
            </a:pPr>
            <a:endParaRPr lang="en-GB" sz="1400" dirty="0"/>
          </a:p>
          <a:p>
            <a:pPr eaLnBrk="1" hangingPunct="1">
              <a:lnSpc>
                <a:spcPts val="1400"/>
              </a:lnSpc>
            </a:pPr>
            <a:r>
              <a:rPr lang="en-GB" sz="1400" dirty="0" smtClean="0"/>
              <a:t>Direct integration with General Ledger</a:t>
            </a:r>
          </a:p>
          <a:p>
            <a:pPr eaLnBrk="1" hangingPunct="1">
              <a:lnSpc>
                <a:spcPts val="1400"/>
              </a:lnSpc>
            </a:pPr>
            <a:endParaRPr lang="en-GB" sz="1400" dirty="0"/>
          </a:p>
          <a:p>
            <a:pPr eaLnBrk="1" hangingPunct="1">
              <a:lnSpc>
                <a:spcPts val="1400"/>
              </a:lnSpc>
            </a:pPr>
            <a:r>
              <a:rPr lang="en-GB" sz="1400" dirty="0" smtClean="0"/>
              <a:t>Comprehensive Brand Project Management and reporting to Principals in Europe</a:t>
            </a:r>
          </a:p>
          <a:p>
            <a:pPr eaLnBrk="1" hangingPunct="1">
              <a:lnSpc>
                <a:spcPts val="1400"/>
              </a:lnSpc>
            </a:pPr>
            <a:endParaRPr lang="en-GB" sz="1400" dirty="0"/>
          </a:p>
          <a:p>
            <a:pPr eaLnBrk="1" hangingPunct="1">
              <a:lnSpc>
                <a:spcPts val="1400"/>
              </a:lnSpc>
            </a:pPr>
            <a:r>
              <a:rPr lang="en-GB" sz="1400" dirty="0" smtClean="0"/>
              <a:t>New account </a:t>
            </a:r>
            <a:r>
              <a:rPr lang="en-GB" sz="1400" dirty="0" smtClean="0">
                <a:sym typeface="Wingdings" pitchFamily="2" charset="2"/>
              </a:rPr>
              <a:t> i</a:t>
            </a:r>
            <a:r>
              <a:rPr lang="en-GB" sz="1400" dirty="0" smtClean="0"/>
              <a:t>ncreased turnover 25% could do something competitors could NOT do</a:t>
            </a:r>
          </a:p>
        </p:txBody>
      </p:sp>
      <p:sp>
        <p:nvSpPr>
          <p:cNvPr id="5" name="TextBox 4"/>
          <p:cNvSpPr txBox="1">
            <a:spLocks noChangeArrowheads="1"/>
          </p:cNvSpPr>
          <p:nvPr/>
        </p:nvSpPr>
        <p:spPr bwMode="auto">
          <a:xfrm>
            <a:off x="-18859" y="5845036"/>
            <a:ext cx="9144000" cy="720080"/>
          </a:xfrm>
          <a:prstGeom prst="rect">
            <a:avLst/>
          </a:prstGeom>
          <a:solidFill>
            <a:schemeClr val="accent1"/>
          </a:solidFill>
          <a:ln w="9525">
            <a:solidFill>
              <a:srgbClr val="00206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20000"/>
              </a:spcBef>
            </a:pPr>
            <a:r>
              <a:rPr lang="en-US" sz="1800" dirty="0" smtClean="0">
                <a:latin typeface="Arial" pitchFamily="34" charset="0"/>
                <a:sym typeface="Wingdings" pitchFamily="2" charset="2"/>
              </a:rPr>
              <a:t>Dramatic improvements in competitiveness, growth and profitability are the ONLY valid arbiters of the success of an ERP implementation or a strategic plan</a:t>
            </a:r>
            <a:endParaRPr lang="en-US" sz="1800" dirty="0">
              <a:latin typeface="Arial" pitchFamily="34" charset="0"/>
            </a:endParaRPr>
          </a:p>
        </p:txBody>
      </p:sp>
    </p:spTree>
    <p:extLst>
      <p:ext uri="{BB962C8B-B14F-4D97-AF65-F5344CB8AC3E}">
        <p14:creationId xmlns:p14="http://schemas.microsoft.com/office/powerpoint/2010/main" val="29629230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500"/>
                                        <p:tgtEl>
                                          <p:spTgt spid="410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00">
                                            <p:txEl>
                                              <p:pRg st="2" end="2"/>
                                            </p:txEl>
                                          </p:spTgt>
                                        </p:tgtEl>
                                        <p:attrNameLst>
                                          <p:attrName>style.visibility</p:attrName>
                                        </p:attrNameLst>
                                      </p:cBhvr>
                                      <p:to>
                                        <p:strVal val="visible"/>
                                      </p:to>
                                    </p:set>
                                    <p:animEffect transition="in" filter="fade">
                                      <p:cBhvr>
                                        <p:cTn id="11" dur="500"/>
                                        <p:tgtEl>
                                          <p:spTgt spid="4100">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00">
                                            <p:txEl>
                                              <p:pRg st="4" end="4"/>
                                            </p:txEl>
                                          </p:spTgt>
                                        </p:tgtEl>
                                        <p:attrNameLst>
                                          <p:attrName>style.visibility</p:attrName>
                                        </p:attrNameLst>
                                      </p:cBhvr>
                                      <p:to>
                                        <p:strVal val="visible"/>
                                      </p:to>
                                    </p:set>
                                    <p:animEffect transition="in" filter="fade">
                                      <p:cBhvr>
                                        <p:cTn id="15" dur="500"/>
                                        <p:tgtEl>
                                          <p:spTgt spid="4100">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100">
                                            <p:txEl>
                                              <p:pRg st="6" end="6"/>
                                            </p:txEl>
                                          </p:spTgt>
                                        </p:tgtEl>
                                        <p:attrNameLst>
                                          <p:attrName>style.visibility</p:attrName>
                                        </p:attrNameLst>
                                      </p:cBhvr>
                                      <p:to>
                                        <p:strVal val="visible"/>
                                      </p:to>
                                    </p:set>
                                    <p:animEffect transition="in" filter="fade">
                                      <p:cBhvr>
                                        <p:cTn id="19" dur="500"/>
                                        <p:tgtEl>
                                          <p:spTgt spid="4100">
                                            <p:txEl>
                                              <p:pRg st="6" end="6"/>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100">
                                            <p:txEl>
                                              <p:pRg st="8" end="8"/>
                                            </p:txEl>
                                          </p:spTgt>
                                        </p:tgtEl>
                                        <p:attrNameLst>
                                          <p:attrName>style.visibility</p:attrName>
                                        </p:attrNameLst>
                                      </p:cBhvr>
                                      <p:to>
                                        <p:strVal val="visible"/>
                                      </p:to>
                                    </p:set>
                                    <p:animEffect transition="in" filter="fade">
                                      <p:cBhvr>
                                        <p:cTn id="23" dur="500"/>
                                        <p:tgtEl>
                                          <p:spTgt spid="4100">
                                            <p:txEl>
                                              <p:pRg st="8" end="8"/>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100">
                                            <p:txEl>
                                              <p:pRg st="10" end="10"/>
                                            </p:txEl>
                                          </p:spTgt>
                                        </p:tgtEl>
                                        <p:attrNameLst>
                                          <p:attrName>style.visibility</p:attrName>
                                        </p:attrNameLst>
                                      </p:cBhvr>
                                      <p:to>
                                        <p:strVal val="visible"/>
                                      </p:to>
                                    </p:set>
                                    <p:animEffect transition="in" filter="fade">
                                      <p:cBhvr>
                                        <p:cTn id="27" dur="500"/>
                                        <p:tgtEl>
                                          <p:spTgt spid="4100">
                                            <p:txEl>
                                              <p:pRg st="10" end="10"/>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100">
                                            <p:txEl>
                                              <p:pRg st="12" end="12"/>
                                            </p:txEl>
                                          </p:spTgt>
                                        </p:tgtEl>
                                        <p:attrNameLst>
                                          <p:attrName>style.visibility</p:attrName>
                                        </p:attrNameLst>
                                      </p:cBhvr>
                                      <p:to>
                                        <p:strVal val="visible"/>
                                      </p:to>
                                    </p:set>
                                    <p:animEffect transition="in" filter="fade">
                                      <p:cBhvr>
                                        <p:cTn id="31" dur="500"/>
                                        <p:tgtEl>
                                          <p:spTgt spid="4100">
                                            <p:txEl>
                                              <p:pRg st="12" end="12"/>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100">
                                            <p:txEl>
                                              <p:pRg st="14" end="14"/>
                                            </p:txEl>
                                          </p:spTgt>
                                        </p:tgtEl>
                                        <p:attrNameLst>
                                          <p:attrName>style.visibility</p:attrName>
                                        </p:attrNameLst>
                                      </p:cBhvr>
                                      <p:to>
                                        <p:strVal val="visible"/>
                                      </p:to>
                                    </p:set>
                                    <p:animEffect transition="in" filter="fade">
                                      <p:cBhvr>
                                        <p:cTn id="35" dur="500"/>
                                        <p:tgtEl>
                                          <p:spTgt spid="4100">
                                            <p:txEl>
                                              <p:pRg st="14" end="14"/>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100">
                                            <p:txEl>
                                              <p:pRg st="16" end="16"/>
                                            </p:txEl>
                                          </p:spTgt>
                                        </p:tgtEl>
                                        <p:attrNameLst>
                                          <p:attrName>style.visibility</p:attrName>
                                        </p:attrNameLst>
                                      </p:cBhvr>
                                      <p:to>
                                        <p:strVal val="visible"/>
                                      </p:to>
                                    </p:set>
                                    <p:animEffect transition="in" filter="fade">
                                      <p:cBhvr>
                                        <p:cTn id="39" dur="500"/>
                                        <p:tgtEl>
                                          <p:spTgt spid="4100">
                                            <p:txEl>
                                              <p:pRg st="16" end="16"/>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100">
                                            <p:txEl>
                                              <p:pRg st="18" end="18"/>
                                            </p:txEl>
                                          </p:spTgt>
                                        </p:tgtEl>
                                        <p:attrNameLst>
                                          <p:attrName>style.visibility</p:attrName>
                                        </p:attrNameLst>
                                      </p:cBhvr>
                                      <p:to>
                                        <p:strVal val="visible"/>
                                      </p:to>
                                    </p:set>
                                    <p:animEffect transition="in" filter="fade">
                                      <p:cBhvr>
                                        <p:cTn id="43" dur="500"/>
                                        <p:tgtEl>
                                          <p:spTgt spid="4100">
                                            <p:txEl>
                                              <p:pRg st="18" end="18"/>
                                            </p:txEl>
                                          </p:spTgt>
                                        </p:tgtEl>
                                      </p:cBhvr>
                                    </p:animEffect>
                                  </p:childTnLst>
                                </p:cTn>
                              </p:par>
                            </p:childTnLst>
                          </p:cTn>
                        </p:par>
                        <p:par>
                          <p:cTn id="44" fill="hold" nodeType="afterGroup">
                            <p:stCondLst>
                              <p:cond delay="5000"/>
                            </p:stCondLst>
                            <p:childTnLst>
                              <p:par>
                                <p:cTn id="45" presetID="2" presetClass="entr" presetSubtype="3"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1+#ppt_w/2"/>
                                          </p:val>
                                        </p:tav>
                                        <p:tav tm="100000">
                                          <p:val>
                                            <p:strVal val="#ppt_x"/>
                                          </p:val>
                                        </p:tav>
                                      </p:tavLst>
                                    </p:anim>
                                    <p:anim calcmode="lin" valueType="num">
                                      <p:cBhvr additive="base">
                                        <p:cTn id="4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Who is James Robertson?</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556792"/>
            <a:ext cx="8143932" cy="3554819"/>
          </a:xfrm>
          <a:prstGeom prst="rect">
            <a:avLst/>
          </a:prstGeom>
          <a:noFill/>
        </p:spPr>
        <p:txBody>
          <a:bodyPr wrap="square" rtlCol="0">
            <a:spAutoFit/>
          </a:bodyPr>
          <a:lstStyle/>
          <a:p>
            <a:pPr marL="342900" indent="-342900">
              <a:lnSpc>
                <a:spcPts val="1800"/>
              </a:lnSpc>
              <a:buClr>
                <a:schemeClr val="tx2"/>
              </a:buClr>
              <a:buFont typeface="+mj-lt"/>
              <a:buAutoNum type="arabicPeriod"/>
            </a:pPr>
            <a:r>
              <a:rPr lang="en-US" dirty="0" smtClean="0">
                <a:solidFill>
                  <a:schemeClr val="tx2"/>
                </a:solidFill>
              </a:rPr>
              <a:t>Civil Engineer</a:t>
            </a:r>
          </a:p>
          <a:p>
            <a:pPr marL="342900" indent="-342900">
              <a:lnSpc>
                <a:spcPts val="1800"/>
              </a:lnSpc>
              <a:buClr>
                <a:schemeClr val="tx2"/>
              </a:buClr>
              <a:buFont typeface="+mj-lt"/>
              <a:buAutoNum type="arabicPeriod"/>
            </a:pPr>
            <a:endParaRPr lang="en-US" dirty="0">
              <a:solidFill>
                <a:schemeClr val="tx2"/>
              </a:solidFill>
            </a:endParaRPr>
          </a:p>
          <a:p>
            <a:pPr marL="342900" indent="-342900">
              <a:lnSpc>
                <a:spcPts val="1800"/>
              </a:lnSpc>
              <a:buClr>
                <a:schemeClr val="tx2"/>
              </a:buClr>
              <a:buFont typeface="+mj-lt"/>
              <a:buAutoNum type="arabicPeriod"/>
            </a:pPr>
            <a:r>
              <a:rPr lang="en-US" dirty="0" smtClean="0">
                <a:solidFill>
                  <a:schemeClr val="tx2"/>
                </a:solidFill>
              </a:rPr>
              <a:t>Grounding in economics</a:t>
            </a:r>
          </a:p>
          <a:p>
            <a:pPr marL="342900" indent="-342900">
              <a:lnSpc>
                <a:spcPts val="1800"/>
              </a:lnSpc>
              <a:buClr>
                <a:schemeClr val="tx2"/>
              </a:buClr>
              <a:buFont typeface="+mj-lt"/>
              <a:buAutoNum type="arabicPeriod"/>
            </a:pPr>
            <a:endParaRPr lang="en-US" dirty="0">
              <a:solidFill>
                <a:schemeClr val="tx2"/>
              </a:solidFill>
            </a:endParaRPr>
          </a:p>
          <a:p>
            <a:pPr marL="342900" indent="-342900">
              <a:lnSpc>
                <a:spcPts val="1800"/>
              </a:lnSpc>
              <a:buClr>
                <a:schemeClr val="tx2"/>
              </a:buClr>
              <a:buFont typeface="+mj-lt"/>
              <a:buAutoNum type="arabicPeriod"/>
            </a:pPr>
            <a:r>
              <a:rPr lang="en-US" dirty="0" smtClean="0">
                <a:solidFill>
                  <a:schemeClr val="tx2"/>
                </a:solidFill>
              </a:rPr>
              <a:t>Military strategic training</a:t>
            </a:r>
          </a:p>
          <a:p>
            <a:pPr marL="342900" indent="-342900">
              <a:lnSpc>
                <a:spcPts val="1800"/>
              </a:lnSpc>
              <a:buClr>
                <a:schemeClr val="tx2"/>
              </a:buClr>
              <a:buFont typeface="+mj-lt"/>
              <a:buAutoNum type="arabicPeriod"/>
            </a:pPr>
            <a:endParaRPr lang="en-US" dirty="0">
              <a:solidFill>
                <a:schemeClr val="tx2"/>
              </a:solidFill>
            </a:endParaRPr>
          </a:p>
          <a:p>
            <a:pPr marL="342900" indent="-342900">
              <a:lnSpc>
                <a:spcPts val="1800"/>
              </a:lnSpc>
              <a:buClr>
                <a:schemeClr val="tx2"/>
              </a:buClr>
              <a:buFont typeface="+mj-lt"/>
              <a:buAutoNum type="arabicPeriod"/>
            </a:pPr>
            <a:r>
              <a:rPr lang="en-US" dirty="0" smtClean="0">
                <a:solidFill>
                  <a:schemeClr val="tx2"/>
                </a:solidFill>
              </a:rPr>
              <a:t>Strategic implementation of business computer systems for over thirty years – create sustainable competitive advantage</a:t>
            </a:r>
          </a:p>
          <a:p>
            <a:pPr marL="342900" indent="-342900">
              <a:lnSpc>
                <a:spcPts val="1800"/>
              </a:lnSpc>
              <a:buClr>
                <a:schemeClr val="tx2"/>
              </a:buClr>
              <a:buFont typeface="+mj-lt"/>
              <a:buAutoNum type="arabicPeriod"/>
            </a:pPr>
            <a:endParaRPr lang="en-US" dirty="0">
              <a:solidFill>
                <a:schemeClr val="tx2"/>
              </a:solidFill>
            </a:endParaRPr>
          </a:p>
          <a:p>
            <a:pPr marL="342900" indent="-342900">
              <a:lnSpc>
                <a:spcPts val="1800"/>
              </a:lnSpc>
              <a:buClr>
                <a:schemeClr val="tx2"/>
              </a:buClr>
              <a:buFont typeface="+mj-lt"/>
              <a:buAutoNum type="arabicPeriod"/>
            </a:pPr>
            <a:r>
              <a:rPr lang="en-US" dirty="0" smtClean="0">
                <a:solidFill>
                  <a:schemeClr val="tx2"/>
                </a:solidFill>
              </a:rPr>
              <a:t>Consulting and facilitating with regard to strategy and strategic solutions for over twenty years</a:t>
            </a:r>
          </a:p>
          <a:p>
            <a:pPr marL="342900" indent="-342900">
              <a:lnSpc>
                <a:spcPts val="1800"/>
              </a:lnSpc>
              <a:buClr>
                <a:schemeClr val="tx2"/>
              </a:buClr>
              <a:buFont typeface="+mj-lt"/>
              <a:buAutoNum type="arabicPeriod"/>
            </a:pPr>
            <a:endParaRPr lang="en-US" dirty="0">
              <a:solidFill>
                <a:schemeClr val="tx2"/>
              </a:solidFill>
            </a:endParaRPr>
          </a:p>
          <a:p>
            <a:pPr marL="342900" indent="-342900">
              <a:lnSpc>
                <a:spcPts val="1800"/>
              </a:lnSpc>
              <a:buClr>
                <a:schemeClr val="tx2"/>
              </a:buClr>
              <a:buFont typeface="+mj-lt"/>
              <a:buAutoNum type="arabicPeriod"/>
            </a:pPr>
            <a:r>
              <a:rPr lang="en-US" dirty="0" smtClean="0">
                <a:solidFill>
                  <a:schemeClr val="tx2"/>
                </a:solidFill>
              </a:rPr>
              <a:t>Engineering approach to strategic analysis and planning</a:t>
            </a:r>
          </a:p>
          <a:p>
            <a:pPr marL="342900" indent="-342900">
              <a:lnSpc>
                <a:spcPts val="1800"/>
              </a:lnSpc>
              <a:buClr>
                <a:schemeClr val="tx2"/>
              </a:buClr>
              <a:buFont typeface="+mj-lt"/>
              <a:buAutoNum type="arabicPeriod"/>
            </a:pPr>
            <a:endParaRPr lang="en-US" dirty="0">
              <a:solidFill>
                <a:schemeClr val="tx2"/>
              </a:solidFill>
            </a:endParaRPr>
          </a:p>
          <a:p>
            <a:pPr marL="342900" indent="-342900">
              <a:lnSpc>
                <a:spcPts val="1800"/>
              </a:lnSpc>
              <a:buClr>
                <a:schemeClr val="tx2"/>
              </a:buClr>
              <a:buFont typeface="+mj-lt"/>
              <a:buAutoNum type="arabicPeriod"/>
            </a:pPr>
            <a:r>
              <a:rPr lang="en-US" dirty="0" smtClean="0">
                <a:solidFill>
                  <a:schemeClr val="tx2"/>
                </a:solidFill>
              </a:rPr>
              <a:t>Pioneered methods that work in practice</a:t>
            </a: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2</a:t>
            </a:fld>
            <a:endParaRPr lang="en-US"/>
          </a:p>
        </p:txBody>
      </p:sp>
    </p:spTree>
    <p:extLst>
      <p:ext uri="{BB962C8B-B14F-4D97-AF65-F5344CB8AC3E}">
        <p14:creationId xmlns:p14="http://schemas.microsoft.com/office/powerpoint/2010/main" val="256682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500"/>
                                        <p:tgtEl>
                                          <p:spTgt spid="5">
                                            <p:txEl>
                                              <p:pRg st="6" end="6"/>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500"/>
                                        <p:tgtEl>
                                          <p:spTgt spid="5">
                                            <p:txEl>
                                              <p:pRg st="8" end="8"/>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500"/>
                                        <p:tgtEl>
                                          <p:spTgt spid="5">
                                            <p:txEl>
                                              <p:pRg st="10" end="10"/>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animEffect transition="in" filter="fade">
                                      <p:cBhvr>
                                        <p:cTn id="31"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Pulse Measurement</a:t>
            </a:r>
            <a:endParaRPr lang="en-US" sz="2400" b="1" dirty="0">
              <a:solidFill>
                <a:schemeClr val="tx2"/>
              </a:solidFill>
            </a:endParaRPr>
          </a:p>
        </p:txBody>
      </p:sp>
      <p:sp>
        <p:nvSpPr>
          <p:cNvPr id="5" name="TextBox 4"/>
          <p:cNvSpPr txBox="1"/>
          <p:nvPr/>
        </p:nvSpPr>
        <p:spPr>
          <a:xfrm>
            <a:off x="107504" y="1511185"/>
            <a:ext cx="8143932" cy="5016758"/>
          </a:xfrm>
          <a:prstGeom prst="rect">
            <a:avLst/>
          </a:prstGeom>
          <a:noFill/>
        </p:spPr>
        <p:txBody>
          <a:bodyPr wrap="square" rtlCol="0">
            <a:spAutoFit/>
          </a:bodyPr>
          <a:lstStyle/>
          <a:p>
            <a:pPr marL="342900" indent="-342900">
              <a:buClr>
                <a:schemeClr val="tx2"/>
              </a:buClr>
              <a:buFont typeface="+mj-lt"/>
              <a:buAutoNum type="arabicPeriod"/>
            </a:pPr>
            <a:r>
              <a:rPr lang="en-US" sz="1600" dirty="0" smtClean="0">
                <a:solidFill>
                  <a:schemeClr val="tx2"/>
                </a:solidFill>
              </a:rPr>
              <a:t>Concise diagnostic intervention – 1 to 10 days</a:t>
            </a:r>
          </a:p>
          <a:p>
            <a:pPr marL="342900" indent="-342900">
              <a:buClr>
                <a:schemeClr val="tx2"/>
              </a:buClr>
              <a:buFont typeface="+mj-lt"/>
              <a:buAutoNum type="arabicPeriod"/>
            </a:pPr>
            <a:endParaRPr lang="en-US" sz="1600" dirty="0">
              <a:solidFill>
                <a:schemeClr val="tx2"/>
              </a:solidFill>
            </a:endParaRPr>
          </a:p>
          <a:p>
            <a:pPr marL="342900" indent="-342900">
              <a:buClr>
                <a:schemeClr val="tx2"/>
              </a:buClr>
              <a:buFont typeface="+mj-lt"/>
              <a:buAutoNum type="arabicPeriod"/>
            </a:pPr>
            <a:r>
              <a:rPr lang="en-US" sz="1600" dirty="0" smtClean="0">
                <a:solidFill>
                  <a:schemeClr val="tx2"/>
                </a:solidFill>
              </a:rPr>
              <a:t>Starts with strategic executive interviews</a:t>
            </a:r>
          </a:p>
          <a:p>
            <a:pPr>
              <a:buClr>
                <a:schemeClr val="tx2"/>
              </a:buClr>
            </a:pPr>
            <a:r>
              <a:rPr lang="en-US" sz="1600" dirty="0">
                <a:solidFill>
                  <a:schemeClr val="tx2"/>
                </a:solidFill>
              </a:rPr>
              <a:t> </a:t>
            </a:r>
            <a:r>
              <a:rPr lang="en-US" sz="1600" dirty="0" smtClean="0">
                <a:solidFill>
                  <a:schemeClr val="tx2"/>
                </a:solidFill>
              </a:rPr>
              <a:t>    – understand the Essence of the Business and</a:t>
            </a:r>
          </a:p>
          <a:p>
            <a:pPr>
              <a:buClr>
                <a:schemeClr val="tx2"/>
              </a:buClr>
            </a:pPr>
            <a:r>
              <a:rPr lang="en-US" sz="1600" dirty="0">
                <a:solidFill>
                  <a:schemeClr val="tx2"/>
                </a:solidFill>
              </a:rPr>
              <a:t> </a:t>
            </a:r>
            <a:r>
              <a:rPr lang="en-US" sz="1600" dirty="0" smtClean="0">
                <a:solidFill>
                  <a:schemeClr val="tx2"/>
                </a:solidFill>
              </a:rPr>
              <a:t>       how it Thrives and Critical Concerns</a:t>
            </a:r>
          </a:p>
          <a:p>
            <a:pPr marL="342900" indent="-342900">
              <a:buClr>
                <a:schemeClr val="tx2"/>
              </a:buClr>
              <a:buFont typeface="+mj-lt"/>
              <a:buAutoNum type="arabicPeriod"/>
            </a:pPr>
            <a:endParaRPr lang="en-US" sz="1600" dirty="0">
              <a:solidFill>
                <a:schemeClr val="tx2"/>
              </a:solidFill>
            </a:endParaRPr>
          </a:p>
          <a:p>
            <a:pPr>
              <a:buClr>
                <a:schemeClr val="tx2"/>
              </a:buClr>
            </a:pPr>
            <a:r>
              <a:rPr lang="en-US" sz="1600" dirty="0" smtClean="0">
                <a:solidFill>
                  <a:schemeClr val="tx2"/>
                </a:solidFill>
              </a:rPr>
              <a:t>3.  Drill down to systems</a:t>
            </a:r>
          </a:p>
          <a:p>
            <a:pPr>
              <a:buClr>
                <a:schemeClr val="tx2"/>
              </a:buClr>
            </a:pPr>
            <a:endParaRPr lang="en-US" sz="1600" dirty="0">
              <a:solidFill>
                <a:schemeClr val="tx2"/>
              </a:solidFill>
            </a:endParaRPr>
          </a:p>
          <a:p>
            <a:pPr>
              <a:buClr>
                <a:schemeClr val="tx2"/>
              </a:buClr>
            </a:pPr>
            <a:r>
              <a:rPr lang="en-US" sz="1600" dirty="0" smtClean="0">
                <a:solidFill>
                  <a:schemeClr val="tx2"/>
                </a:solidFill>
              </a:rPr>
              <a:t>4.  +/- 7 bullet point findings, weighted</a:t>
            </a:r>
          </a:p>
          <a:p>
            <a:pPr marL="342900" indent="-342900">
              <a:buClr>
                <a:schemeClr val="tx2"/>
              </a:buClr>
              <a:buFont typeface="+mj-lt"/>
              <a:buAutoNum type="arabicPeriod"/>
            </a:pPr>
            <a:endParaRPr lang="en-US" sz="1600" dirty="0">
              <a:solidFill>
                <a:schemeClr val="tx2"/>
              </a:solidFill>
            </a:endParaRPr>
          </a:p>
          <a:p>
            <a:pPr>
              <a:buClr>
                <a:schemeClr val="tx2"/>
              </a:buClr>
            </a:pPr>
            <a:r>
              <a:rPr lang="en-US" sz="1600" dirty="0" smtClean="0">
                <a:solidFill>
                  <a:schemeClr val="tx2"/>
                </a:solidFill>
              </a:rPr>
              <a:t>5.  +/- 7 recommended actions, weighted</a:t>
            </a:r>
          </a:p>
          <a:p>
            <a:pPr marL="342900" indent="-342900">
              <a:buClr>
                <a:schemeClr val="tx2"/>
              </a:buClr>
              <a:buFont typeface="+mj-lt"/>
              <a:buAutoNum type="arabicPeriod"/>
            </a:pPr>
            <a:endParaRPr lang="en-US" sz="1600" dirty="0">
              <a:solidFill>
                <a:schemeClr val="tx2"/>
              </a:solidFill>
            </a:endParaRPr>
          </a:p>
          <a:p>
            <a:pPr>
              <a:buClr>
                <a:schemeClr val="tx2"/>
              </a:buClr>
            </a:pPr>
            <a:r>
              <a:rPr lang="en-US" sz="1600" dirty="0" smtClean="0">
                <a:solidFill>
                  <a:schemeClr val="tx2"/>
                </a:solidFill>
              </a:rPr>
              <a:t>6.  Findings frequently so obvious and so</a:t>
            </a:r>
          </a:p>
          <a:p>
            <a:pPr>
              <a:buClr>
                <a:schemeClr val="tx2"/>
              </a:buClr>
            </a:pPr>
            <a:r>
              <a:rPr lang="en-US" sz="1600" dirty="0" smtClean="0">
                <a:solidFill>
                  <a:schemeClr val="tx2"/>
                </a:solidFill>
              </a:rPr>
              <a:t>     practical client can continue unaided</a:t>
            </a:r>
          </a:p>
          <a:p>
            <a:pPr>
              <a:buClr>
                <a:schemeClr val="tx2"/>
              </a:buClr>
            </a:pPr>
            <a:endParaRPr lang="en-US" sz="1600" dirty="0">
              <a:solidFill>
                <a:schemeClr val="tx2"/>
              </a:solidFill>
            </a:endParaRPr>
          </a:p>
          <a:p>
            <a:pPr>
              <a:buClr>
                <a:schemeClr val="tx2"/>
              </a:buClr>
            </a:pPr>
            <a:r>
              <a:rPr lang="en-US" sz="1600" dirty="0" smtClean="0">
                <a:solidFill>
                  <a:schemeClr val="tx2"/>
                </a:solidFill>
              </a:rPr>
              <a:t>7. Strategic advisory and / or project</a:t>
            </a:r>
          </a:p>
          <a:p>
            <a:pPr>
              <a:buClr>
                <a:schemeClr val="tx2"/>
              </a:buClr>
            </a:pPr>
            <a:r>
              <a:rPr lang="en-US" sz="1600" dirty="0">
                <a:solidFill>
                  <a:schemeClr val="tx2"/>
                </a:solidFill>
              </a:rPr>
              <a:t> </a:t>
            </a:r>
            <a:r>
              <a:rPr lang="en-US" sz="1600" dirty="0" smtClean="0">
                <a:solidFill>
                  <a:schemeClr val="tx2"/>
                </a:solidFill>
              </a:rPr>
              <a:t>    leadership to implement</a:t>
            </a:r>
          </a:p>
          <a:p>
            <a:pPr>
              <a:buClr>
                <a:schemeClr val="tx2"/>
              </a:buClr>
            </a:pPr>
            <a:r>
              <a:rPr lang="en-US" sz="1600" dirty="0">
                <a:solidFill>
                  <a:schemeClr val="tx2"/>
                </a:solidFill>
              </a:rPr>
              <a:t> </a:t>
            </a:r>
            <a:r>
              <a:rPr lang="en-US" sz="1600" dirty="0" smtClean="0">
                <a:solidFill>
                  <a:schemeClr val="tx2"/>
                </a:solidFill>
              </a:rPr>
              <a:t>     recommendations</a:t>
            </a:r>
          </a:p>
          <a:p>
            <a:pPr marL="342900" indent="-342900">
              <a:buClr>
                <a:schemeClr val="tx2"/>
              </a:buClr>
              <a:buFont typeface="+mj-lt"/>
              <a:buAutoNum type="arabicPeriod"/>
            </a:pPr>
            <a:endParaRPr lang="en-US" sz="1600" dirty="0">
              <a:solidFill>
                <a:schemeClr val="tx2"/>
              </a:solidFill>
            </a:endParaRPr>
          </a:p>
          <a:p>
            <a:pPr marL="342900" indent="-342900">
              <a:buClr>
                <a:schemeClr val="tx2"/>
              </a:buClr>
              <a:buFont typeface="+mj-lt"/>
              <a:buAutoNum type="arabicPeriod"/>
            </a:pPr>
            <a:endParaRPr lang="en-US" sz="1600" dirty="0">
              <a:solidFill>
                <a:schemeClr val="tx2"/>
              </a:solidFill>
            </a:endParaRPr>
          </a:p>
        </p:txBody>
      </p:sp>
      <p:pic>
        <p:nvPicPr>
          <p:cNvPr id="284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2063" y="3217087"/>
            <a:ext cx="3695152" cy="3588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472063" y="1772816"/>
            <a:ext cx="3564433" cy="1569660"/>
          </a:xfrm>
          <a:prstGeom prst="rect">
            <a:avLst/>
          </a:prstGeom>
          <a:noFill/>
        </p:spPr>
        <p:txBody>
          <a:bodyPr wrap="square" rtlCol="0">
            <a:spAutoFit/>
          </a:bodyPr>
          <a:lstStyle/>
          <a:p>
            <a:r>
              <a:rPr lang="en-US" sz="9600" b="1" dirty="0" smtClean="0">
                <a:solidFill>
                  <a:srgbClr val="FF0000"/>
                </a:solidFill>
              </a:rPr>
              <a:t>!?*@</a:t>
            </a:r>
            <a:endParaRPr lang="en-US" sz="9600" b="1" dirty="0">
              <a:solidFill>
                <a:srgbClr val="FF0000"/>
              </a:solidFill>
            </a:endParaRPr>
          </a:p>
        </p:txBody>
      </p:sp>
      <p:pic>
        <p:nvPicPr>
          <p:cNvPr id="6" name="Picture 2"/>
          <p:cNvPicPr>
            <a:picLocks noChangeAspect="1" noChangeArrowheads="1"/>
          </p:cNvPicPr>
          <p:nvPr/>
        </p:nvPicPr>
        <p:blipFill>
          <a:blip r:embed="rId4" cstate="print"/>
          <a:srcRect/>
          <a:stretch>
            <a:fillRect/>
          </a:stretch>
        </p:blipFill>
        <p:spPr bwMode="auto">
          <a:xfrm>
            <a:off x="5411274" y="1459555"/>
            <a:ext cx="3732726" cy="5434410"/>
          </a:xfrm>
          <a:prstGeom prst="rect">
            <a:avLst/>
          </a:prstGeom>
          <a:noFill/>
          <a:ln w="9525">
            <a:noFill/>
            <a:miter lim="800000"/>
            <a:headEnd/>
            <a:tailEnd/>
          </a:ln>
        </p:spPr>
      </p:pic>
    </p:spTree>
    <p:extLst>
      <p:ext uri="{BB962C8B-B14F-4D97-AF65-F5344CB8AC3E}">
        <p14:creationId xmlns:p14="http://schemas.microsoft.com/office/powerpoint/2010/main" val="338398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500"/>
                                        <p:tgtEl>
                                          <p:spTgt spid="5">
                                            <p:txEl>
                                              <p:pRg st="2" end="2"/>
                                            </p:txEl>
                                          </p:spTgt>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500"/>
                                        <p:tgtEl>
                                          <p:spTgt spid="5">
                                            <p:txEl>
                                              <p:pRg st="4" end="4"/>
                                            </p:txEl>
                                          </p:spTgt>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500"/>
                                        <p:tgtEl>
                                          <p:spTgt spid="5">
                                            <p:txEl>
                                              <p:pRg st="6" end="6"/>
                                            </p:txEl>
                                          </p:spTgt>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5">
                                            <p:txEl>
                                              <p:pRg st="10" end="10"/>
                                            </p:txEl>
                                          </p:spTgt>
                                        </p:tgtEl>
                                        <p:attrNameLst>
                                          <p:attrName>style.visibility</p:attrName>
                                        </p:attrNameLst>
                                      </p:cBhvr>
                                      <p:to>
                                        <p:strVal val="visible"/>
                                      </p:to>
                                    </p:set>
                                    <p:animEffect transition="in" filter="fade">
                                      <p:cBhvr>
                                        <p:cTn id="36" dur="500"/>
                                        <p:tgtEl>
                                          <p:spTgt spid="5">
                                            <p:txEl>
                                              <p:pRg st="10" end="10"/>
                                            </p:txEl>
                                          </p:spTgt>
                                        </p:tgtEl>
                                      </p:cBhvr>
                                    </p:animEffect>
                                  </p:childTnLst>
                                </p:cTn>
                              </p:par>
                            </p:childTnLst>
                          </p:cTn>
                        </p:par>
                        <p:par>
                          <p:cTn id="37" fill="hold">
                            <p:stCondLst>
                              <p:cond delay="4000"/>
                            </p:stCondLst>
                            <p:childTnLst>
                              <p:par>
                                <p:cTn id="38" presetID="10" presetClass="entr" presetSubtype="0" fill="hold" nodeType="afterEffect">
                                  <p:stCondLst>
                                    <p:cond delay="0"/>
                                  </p:stCondLst>
                                  <p:childTnLst>
                                    <p:set>
                                      <p:cBhvr>
                                        <p:cTn id="39" dur="1" fill="hold">
                                          <p:stCondLst>
                                            <p:cond delay="0"/>
                                          </p:stCondLst>
                                        </p:cTn>
                                        <p:tgtEl>
                                          <p:spTgt spid="5">
                                            <p:txEl>
                                              <p:pRg st="12" end="12"/>
                                            </p:txEl>
                                          </p:spTgt>
                                        </p:tgtEl>
                                        <p:attrNameLst>
                                          <p:attrName>style.visibility</p:attrName>
                                        </p:attrNameLst>
                                      </p:cBhvr>
                                      <p:to>
                                        <p:strVal val="visible"/>
                                      </p:to>
                                    </p:set>
                                    <p:animEffect transition="in" filter="fade">
                                      <p:cBhvr>
                                        <p:cTn id="40" dur="500"/>
                                        <p:tgtEl>
                                          <p:spTgt spid="5">
                                            <p:txEl>
                                              <p:pRg st="12" end="12"/>
                                            </p:txEl>
                                          </p:spTgt>
                                        </p:tgtEl>
                                      </p:cBhvr>
                                    </p:animEffect>
                                  </p:childTnLst>
                                </p:cTn>
                              </p:par>
                            </p:childTnLst>
                          </p:cTn>
                        </p:par>
                        <p:par>
                          <p:cTn id="41" fill="hold">
                            <p:stCondLst>
                              <p:cond delay="4500"/>
                            </p:stCondLst>
                            <p:childTnLst>
                              <p:par>
                                <p:cTn id="42" presetID="10" presetClass="entr" presetSubtype="0" fill="hold" nodeType="afterEffect">
                                  <p:stCondLst>
                                    <p:cond delay="0"/>
                                  </p:stCondLst>
                                  <p:childTnLst>
                                    <p:set>
                                      <p:cBhvr>
                                        <p:cTn id="43" dur="1" fill="hold">
                                          <p:stCondLst>
                                            <p:cond delay="0"/>
                                          </p:stCondLst>
                                        </p:cTn>
                                        <p:tgtEl>
                                          <p:spTgt spid="5">
                                            <p:txEl>
                                              <p:pRg st="13" end="13"/>
                                            </p:txEl>
                                          </p:spTgt>
                                        </p:tgtEl>
                                        <p:attrNameLst>
                                          <p:attrName>style.visibility</p:attrName>
                                        </p:attrNameLst>
                                      </p:cBhvr>
                                      <p:to>
                                        <p:strVal val="visible"/>
                                      </p:to>
                                    </p:set>
                                    <p:animEffect transition="in" filter="fade">
                                      <p:cBhvr>
                                        <p:cTn id="44" dur="500"/>
                                        <p:tgtEl>
                                          <p:spTgt spid="5">
                                            <p:txEl>
                                              <p:pRg st="13" end="13"/>
                                            </p:txEl>
                                          </p:spTgt>
                                        </p:tgtEl>
                                      </p:cBhvr>
                                    </p:animEffect>
                                  </p:childTnLst>
                                </p:cTn>
                              </p:par>
                            </p:childTnLst>
                          </p:cTn>
                        </p:par>
                        <p:par>
                          <p:cTn id="45" fill="hold">
                            <p:stCondLst>
                              <p:cond delay="5000"/>
                            </p:stCondLst>
                            <p:childTnLst>
                              <p:par>
                                <p:cTn id="46" presetID="10" presetClass="entr" presetSubtype="0" fill="hold" nodeType="afterEffect">
                                  <p:stCondLst>
                                    <p:cond delay="0"/>
                                  </p:stCondLst>
                                  <p:childTnLst>
                                    <p:set>
                                      <p:cBhvr>
                                        <p:cTn id="47" dur="1" fill="hold">
                                          <p:stCondLst>
                                            <p:cond delay="0"/>
                                          </p:stCondLst>
                                        </p:cTn>
                                        <p:tgtEl>
                                          <p:spTgt spid="5">
                                            <p:txEl>
                                              <p:pRg st="15" end="15"/>
                                            </p:txEl>
                                          </p:spTgt>
                                        </p:tgtEl>
                                        <p:attrNameLst>
                                          <p:attrName>style.visibility</p:attrName>
                                        </p:attrNameLst>
                                      </p:cBhvr>
                                      <p:to>
                                        <p:strVal val="visible"/>
                                      </p:to>
                                    </p:set>
                                    <p:animEffect transition="in" filter="fade">
                                      <p:cBhvr>
                                        <p:cTn id="48" dur="500"/>
                                        <p:tgtEl>
                                          <p:spTgt spid="5">
                                            <p:txEl>
                                              <p:pRg st="15" end="15"/>
                                            </p:txEl>
                                          </p:spTgt>
                                        </p:tgtEl>
                                      </p:cBhvr>
                                    </p:animEffect>
                                  </p:childTnLst>
                                </p:cTn>
                              </p:par>
                            </p:childTnLst>
                          </p:cTn>
                        </p:par>
                        <p:par>
                          <p:cTn id="49" fill="hold">
                            <p:stCondLst>
                              <p:cond delay="5500"/>
                            </p:stCondLst>
                            <p:childTnLst>
                              <p:par>
                                <p:cTn id="50" presetID="10" presetClass="entr" presetSubtype="0" fill="hold" nodeType="afterEffect">
                                  <p:stCondLst>
                                    <p:cond delay="0"/>
                                  </p:stCondLst>
                                  <p:childTnLst>
                                    <p:set>
                                      <p:cBhvr>
                                        <p:cTn id="51" dur="1" fill="hold">
                                          <p:stCondLst>
                                            <p:cond delay="0"/>
                                          </p:stCondLst>
                                        </p:cTn>
                                        <p:tgtEl>
                                          <p:spTgt spid="5">
                                            <p:txEl>
                                              <p:pRg st="16" end="16"/>
                                            </p:txEl>
                                          </p:spTgt>
                                        </p:tgtEl>
                                        <p:attrNameLst>
                                          <p:attrName>style.visibility</p:attrName>
                                        </p:attrNameLst>
                                      </p:cBhvr>
                                      <p:to>
                                        <p:strVal val="visible"/>
                                      </p:to>
                                    </p:set>
                                    <p:animEffect transition="in" filter="fade">
                                      <p:cBhvr>
                                        <p:cTn id="52" dur="500"/>
                                        <p:tgtEl>
                                          <p:spTgt spid="5">
                                            <p:txEl>
                                              <p:pRg st="16" end="16"/>
                                            </p:txEl>
                                          </p:spTgt>
                                        </p:tgtEl>
                                      </p:cBhvr>
                                    </p:animEffect>
                                  </p:childTnLst>
                                </p:cTn>
                              </p:par>
                            </p:childTnLst>
                          </p:cTn>
                        </p:par>
                        <p:par>
                          <p:cTn id="53" fill="hold">
                            <p:stCondLst>
                              <p:cond delay="6000"/>
                            </p:stCondLst>
                            <p:childTnLst>
                              <p:par>
                                <p:cTn id="54" presetID="10" presetClass="entr" presetSubtype="0" fill="hold" nodeType="afterEffect">
                                  <p:stCondLst>
                                    <p:cond delay="0"/>
                                  </p:stCondLst>
                                  <p:childTnLst>
                                    <p:set>
                                      <p:cBhvr>
                                        <p:cTn id="55" dur="1" fill="hold">
                                          <p:stCondLst>
                                            <p:cond delay="0"/>
                                          </p:stCondLst>
                                        </p:cTn>
                                        <p:tgtEl>
                                          <p:spTgt spid="5">
                                            <p:txEl>
                                              <p:pRg st="17" end="17"/>
                                            </p:txEl>
                                          </p:spTgt>
                                        </p:tgtEl>
                                        <p:attrNameLst>
                                          <p:attrName>style.visibility</p:attrName>
                                        </p:attrNameLst>
                                      </p:cBhvr>
                                      <p:to>
                                        <p:strVal val="visible"/>
                                      </p:to>
                                    </p:set>
                                    <p:animEffect transition="in" filter="fade">
                                      <p:cBhvr>
                                        <p:cTn id="56" dur="500"/>
                                        <p:tgtEl>
                                          <p:spTgt spid="5">
                                            <p:txEl>
                                              <p:pRg st="17" end="17"/>
                                            </p:txEl>
                                          </p:spTgt>
                                        </p:tgtEl>
                                      </p:cBhvr>
                                    </p:animEffect>
                                  </p:childTnLst>
                                </p:cTn>
                              </p:par>
                            </p:childTnLst>
                          </p:cTn>
                        </p:par>
                        <p:par>
                          <p:cTn id="57" fill="hold">
                            <p:stCondLst>
                              <p:cond delay="6500"/>
                            </p:stCondLst>
                            <p:childTnLst>
                              <p:par>
                                <p:cTn id="58" presetID="2" presetClass="entr" presetSubtype="3" fill="hold" nodeType="after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additive="base">
                                        <p:cTn id="60" dur="500" fill="hold"/>
                                        <p:tgtEl>
                                          <p:spTgt spid="6"/>
                                        </p:tgtEl>
                                        <p:attrNameLst>
                                          <p:attrName>ppt_x</p:attrName>
                                        </p:attrNameLst>
                                      </p:cBhvr>
                                      <p:tavLst>
                                        <p:tav tm="0">
                                          <p:val>
                                            <p:strVal val="1+#ppt_w/2"/>
                                          </p:val>
                                        </p:tav>
                                        <p:tav tm="100000">
                                          <p:val>
                                            <p:strVal val="#ppt_x"/>
                                          </p:val>
                                        </p:tav>
                                      </p:tavLst>
                                    </p:anim>
                                    <p:anim calcmode="lin" valueType="num">
                                      <p:cBhvr additive="base">
                                        <p:cTn id="61"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52"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629324" y="1988840"/>
            <a:ext cx="5904656" cy="369332"/>
          </a:xfrm>
          <a:prstGeom prst="rect">
            <a:avLst/>
          </a:prstGeom>
          <a:noFill/>
        </p:spPr>
        <p:txBody>
          <a:bodyPr wrap="square" rtlCol="0">
            <a:spAutoFit/>
          </a:bodyPr>
          <a:lstStyle/>
          <a:p>
            <a:pPr algn="ctr"/>
            <a:r>
              <a:rPr lang="en-US" dirty="0" smtClean="0">
                <a:solidFill>
                  <a:schemeClr val="bg1"/>
                </a:solidFill>
              </a:rPr>
              <a:t>Analysis of consolidated findings</a:t>
            </a:r>
            <a:endParaRPr lang="en-US" dirty="0">
              <a:solidFill>
                <a:schemeClr val="bg1"/>
              </a:solidFill>
            </a:endParaRPr>
          </a:p>
        </p:txBody>
      </p:sp>
      <p:pic>
        <p:nvPicPr>
          <p:cNvPr id="316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4322" y="2627161"/>
            <a:ext cx="2714660" cy="38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970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childTnLst>
                          </p:cTn>
                        </p:par>
                        <p:par>
                          <p:cTn id="8" fill="hold">
                            <p:stCondLst>
                              <p:cond delay="5000"/>
                            </p:stCondLst>
                            <p:childTnLst>
                              <p:par>
                                <p:cTn id="9" presetID="2" presetClass="entr" presetSubtype="3" fill="hold" nodeType="afterEffect">
                                  <p:stCondLst>
                                    <p:cond delay="0"/>
                                  </p:stCondLst>
                                  <p:childTnLst>
                                    <p:set>
                                      <p:cBhvr>
                                        <p:cTn id="10" dur="1" fill="hold">
                                          <p:stCondLst>
                                            <p:cond delay="0"/>
                                          </p:stCondLst>
                                        </p:cTn>
                                        <p:tgtEl>
                                          <p:spTgt spid="316418"/>
                                        </p:tgtEl>
                                        <p:attrNameLst>
                                          <p:attrName>style.visibility</p:attrName>
                                        </p:attrNameLst>
                                      </p:cBhvr>
                                      <p:to>
                                        <p:strVal val="visible"/>
                                      </p:to>
                                    </p:set>
                                    <p:anim calcmode="lin" valueType="num">
                                      <p:cBhvr additive="base">
                                        <p:cTn id="11" dur="500" fill="hold"/>
                                        <p:tgtEl>
                                          <p:spTgt spid="316418"/>
                                        </p:tgtEl>
                                        <p:attrNameLst>
                                          <p:attrName>ppt_x</p:attrName>
                                        </p:attrNameLst>
                                      </p:cBhvr>
                                      <p:tavLst>
                                        <p:tav tm="0">
                                          <p:val>
                                            <p:strVal val="1+#ppt_w/2"/>
                                          </p:val>
                                        </p:tav>
                                        <p:tav tm="100000">
                                          <p:val>
                                            <p:strVal val="#ppt_x"/>
                                          </p:val>
                                        </p:tav>
                                      </p:tavLst>
                                    </p:anim>
                                    <p:anim calcmode="lin" valueType="num">
                                      <p:cBhvr additive="base">
                                        <p:cTn id="12" dur="500" fill="hold"/>
                                        <p:tgtEl>
                                          <p:spTgt spid="3164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1802677436"/>
              </p:ext>
            </p:extLst>
          </p:nvPr>
        </p:nvGraphicFramePr>
        <p:xfrm>
          <a:off x="0" y="1143000"/>
          <a:ext cx="9001125" cy="5715000"/>
        </p:xfrm>
        <a:graphic>
          <a:graphicData uri="http://schemas.openxmlformats.org/drawingml/2006/chart">
            <c:chart xmlns:c="http://schemas.openxmlformats.org/drawingml/2006/chart" xmlns:r="http://schemas.openxmlformats.org/officeDocument/2006/relationships" r:id="rId3"/>
          </a:graphicData>
        </a:graphic>
      </p:graphicFrame>
      <p:sp>
        <p:nvSpPr>
          <p:cNvPr id="41987" name="Title 1"/>
          <p:cNvSpPr txBox="1">
            <a:spLocks/>
          </p:cNvSpPr>
          <p:nvPr/>
        </p:nvSpPr>
        <p:spPr bwMode="auto">
          <a:xfrm>
            <a:off x="379413" y="332656"/>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Factors </a:t>
            </a:r>
            <a:r>
              <a:rPr lang="en-US" sz="2400" b="1" dirty="0">
                <a:solidFill>
                  <a:srgbClr val="002060"/>
                </a:solidFill>
                <a:latin typeface="Verdana" pitchFamily="34" charset="0"/>
              </a:rPr>
              <a:t>causing </a:t>
            </a:r>
            <a:r>
              <a:rPr lang="en-US" sz="2400" b="1" dirty="0" smtClean="0">
                <a:solidFill>
                  <a:srgbClr val="002060"/>
                </a:solidFill>
                <a:latin typeface="Verdana" pitchFamily="34" charset="0"/>
              </a:rPr>
              <a:t>strategy implementation failure</a:t>
            </a:r>
            <a:endParaRPr lang="en-US" sz="2400" b="1" dirty="0">
              <a:solidFill>
                <a:srgbClr val="002060"/>
              </a:solidFill>
              <a:latin typeface="Verdana" pitchFamily="34" charset="0"/>
            </a:endParaRPr>
          </a:p>
          <a:p>
            <a:endParaRPr lang="en-US" sz="2400" b="1" dirty="0">
              <a:solidFill>
                <a:srgbClr val="002060"/>
              </a:solidFill>
              <a:latin typeface="Verdana" pitchFamily="34" charset="0"/>
            </a:endParaRPr>
          </a:p>
        </p:txBody>
      </p:sp>
    </p:spTree>
    <p:extLst>
      <p:ext uri="{BB962C8B-B14F-4D97-AF65-F5344CB8AC3E}">
        <p14:creationId xmlns:p14="http://schemas.microsoft.com/office/powerpoint/2010/main" val="298031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noFill/>
          <a:ln w="9525">
            <a:noFill/>
            <a:miter lim="800000"/>
            <a:headEnd/>
            <a:tailEnd/>
          </a:ln>
        </p:spPr>
        <p:txBody>
          <a:bodyPr vert="horz" lIns="91440" tIns="45720" rIns="91440" bIns="45720" rtlCol="0" anchor="t" anchorCtr="0">
            <a:normAutofit/>
          </a:bodyPr>
          <a:lstStyle/>
          <a:p>
            <a:pPr algn="l"/>
            <a:r>
              <a:rPr lang="en-US" sz="2400" b="1" dirty="0">
                <a:solidFill>
                  <a:schemeClr val="tx2"/>
                </a:solidFill>
                <a:latin typeface="Verdana" pitchFamily="34" charset="0"/>
              </a:rPr>
              <a:t>Top down </a:t>
            </a:r>
            <a:r>
              <a:rPr lang="en-US" sz="2400" b="1" dirty="0" smtClean="0">
                <a:solidFill>
                  <a:schemeClr val="tx2"/>
                </a:solidFill>
                <a:latin typeface="Verdana" pitchFamily="34" charset="0"/>
              </a:rPr>
              <a:t>(CEO led)</a:t>
            </a:r>
            <a:br>
              <a:rPr lang="en-US" sz="2400" b="1" dirty="0" smtClean="0">
                <a:solidFill>
                  <a:schemeClr val="tx2"/>
                </a:solidFill>
                <a:latin typeface="Verdana" pitchFamily="34" charset="0"/>
              </a:rPr>
            </a:br>
            <a:r>
              <a:rPr lang="en-US" sz="2400" b="1" dirty="0" smtClean="0">
                <a:solidFill>
                  <a:schemeClr val="tx2"/>
                </a:solidFill>
                <a:latin typeface="Verdana" pitchFamily="34" charset="0"/>
              </a:rPr>
              <a:t>versus </a:t>
            </a:r>
            <a:r>
              <a:rPr lang="en-US" sz="2400" b="1" dirty="0">
                <a:solidFill>
                  <a:schemeClr val="tx2"/>
                </a:solidFill>
                <a:latin typeface="Verdana" pitchFamily="34" charset="0"/>
              </a:rPr>
              <a:t>bottom up design</a:t>
            </a:r>
          </a:p>
        </p:txBody>
      </p:sp>
      <p:sp>
        <p:nvSpPr>
          <p:cNvPr id="4" name="Slide Number Placeholder 3"/>
          <p:cNvSpPr>
            <a:spLocks noGrp="1"/>
          </p:cNvSpPr>
          <p:nvPr>
            <p:ph type="sldNum" sz="quarter" idx="10"/>
          </p:nvPr>
        </p:nvSpPr>
        <p:spPr/>
        <p:txBody>
          <a:bodyPr/>
          <a:lstStyle/>
          <a:p>
            <a:pPr>
              <a:defRPr/>
            </a:pPr>
            <a:fld id="{610E1B5F-47CE-4D05-A72B-F3C064C88EE8}" type="slidenum">
              <a:rPr lang="en-US" smtClean="0"/>
              <a:pPr>
                <a:defRPr/>
              </a:pPr>
              <a:t>23</a:t>
            </a:fld>
            <a:endParaRPr lang="en-US"/>
          </a:p>
        </p:txBody>
      </p:sp>
      <p:sp>
        <p:nvSpPr>
          <p:cNvPr id="5" name="Isosceles Triangle 4"/>
          <p:cNvSpPr/>
          <p:nvPr/>
        </p:nvSpPr>
        <p:spPr>
          <a:xfrm>
            <a:off x="1488578" y="1644873"/>
            <a:ext cx="6264275" cy="4520431"/>
          </a:xfrm>
          <a:prstGeom prst="triangle">
            <a:avLst>
              <a:gd name="adj" fmla="val 4950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 name="Straight Arrow Connector 6"/>
          <p:cNvCxnSpPr/>
          <p:nvPr/>
        </p:nvCxnSpPr>
        <p:spPr>
          <a:xfrm>
            <a:off x="4589895" y="1702897"/>
            <a:ext cx="41933" cy="4530182"/>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a:spLocks noChangeArrowheads="1"/>
          </p:cNvSpPr>
          <p:nvPr/>
        </p:nvSpPr>
        <p:spPr bwMode="auto">
          <a:xfrm>
            <a:off x="3407866" y="1379732"/>
            <a:ext cx="2447925" cy="646331"/>
          </a:xfrm>
          <a:prstGeom prst="rect">
            <a:avLst/>
          </a:prstGeom>
          <a:noFill/>
        </p:spPr>
        <p:txBody>
          <a:bodyPr wrap="square" rtlCol="0">
            <a:spAutoFit/>
          </a:bodyPr>
          <a:lstStyle>
            <a:defPPr>
              <a:defRPr lang="en-US"/>
            </a:defPPr>
            <a:lvl1pPr algn="ctr">
              <a:defRPr b="1">
                <a:solidFill>
                  <a:schemeClr val="tx2"/>
                </a:solidFill>
              </a:defRPr>
            </a:lvl1pPr>
          </a:lstStyle>
          <a:p>
            <a:r>
              <a:rPr lang="en-US" dirty="0"/>
              <a:t>Top Down – Strategy Focused</a:t>
            </a:r>
          </a:p>
        </p:txBody>
      </p:sp>
      <p:sp>
        <p:nvSpPr>
          <p:cNvPr id="9" name="Isosceles Triangle 8"/>
          <p:cNvSpPr/>
          <p:nvPr/>
        </p:nvSpPr>
        <p:spPr>
          <a:xfrm>
            <a:off x="1488578" y="3589561"/>
            <a:ext cx="6264275" cy="2575743"/>
          </a:xfrm>
          <a:prstGeom prst="triangle">
            <a:avLst>
              <a:gd name="adj" fmla="val 0"/>
            </a:avLst>
          </a:prstGeom>
          <a:solidFill>
            <a:srgbClr val="0070C0">
              <a:alpha val="50000"/>
            </a:srgbClr>
          </a:solidFill>
          <a:ln w="5080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Isosceles Triangle 9"/>
          <p:cNvSpPr/>
          <p:nvPr/>
        </p:nvSpPr>
        <p:spPr>
          <a:xfrm>
            <a:off x="1488578" y="1644873"/>
            <a:ext cx="6264275" cy="4520431"/>
          </a:xfrm>
          <a:prstGeom prst="triangle">
            <a:avLst>
              <a:gd name="adj" fmla="val 80673"/>
            </a:avLst>
          </a:prstGeom>
          <a:solidFill>
            <a:srgbClr val="FFFF00">
              <a:alpha val="50000"/>
            </a:srgbClr>
          </a:solidFill>
          <a:ln w="5080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Freeform 10"/>
          <p:cNvSpPr/>
          <p:nvPr/>
        </p:nvSpPr>
        <p:spPr>
          <a:xfrm>
            <a:off x="853578" y="2668811"/>
            <a:ext cx="7462838" cy="3496493"/>
          </a:xfrm>
          <a:custGeom>
            <a:avLst/>
            <a:gdLst>
              <a:gd name="connsiteX0" fmla="*/ 654908 w 7463481"/>
              <a:gd name="connsiteY0" fmla="*/ 3842951 h 3842951"/>
              <a:gd name="connsiteX1" fmla="*/ 172994 w 7463481"/>
              <a:gd name="connsiteY1" fmla="*/ 3188043 h 3842951"/>
              <a:gd name="connsiteX2" fmla="*/ 0 w 7463481"/>
              <a:gd name="connsiteY2" fmla="*/ 2421924 h 3842951"/>
              <a:gd name="connsiteX3" fmla="*/ 37070 w 7463481"/>
              <a:gd name="connsiteY3" fmla="*/ 1594021 h 3842951"/>
              <a:gd name="connsiteX4" fmla="*/ 247135 w 7463481"/>
              <a:gd name="connsiteY4" fmla="*/ 914400 h 3842951"/>
              <a:gd name="connsiteX5" fmla="*/ 481913 w 7463481"/>
              <a:gd name="connsiteY5" fmla="*/ 432486 h 3842951"/>
              <a:gd name="connsiteX6" fmla="*/ 988540 w 7463481"/>
              <a:gd name="connsiteY6" fmla="*/ 86497 h 3842951"/>
              <a:gd name="connsiteX7" fmla="*/ 1581664 w 7463481"/>
              <a:gd name="connsiteY7" fmla="*/ 0 h 3842951"/>
              <a:gd name="connsiteX8" fmla="*/ 1915297 w 7463481"/>
              <a:gd name="connsiteY8" fmla="*/ 234778 h 3842951"/>
              <a:gd name="connsiteX9" fmla="*/ 2224216 w 7463481"/>
              <a:gd name="connsiteY9" fmla="*/ 654908 h 3842951"/>
              <a:gd name="connsiteX10" fmla="*/ 2977978 w 7463481"/>
              <a:gd name="connsiteY10" fmla="*/ 1149178 h 3842951"/>
              <a:gd name="connsiteX11" fmla="*/ 3793524 w 7463481"/>
              <a:gd name="connsiteY11" fmla="*/ 790832 h 3842951"/>
              <a:gd name="connsiteX12" fmla="*/ 4090086 w 7463481"/>
              <a:gd name="connsiteY12" fmla="*/ 284205 h 3842951"/>
              <a:gd name="connsiteX13" fmla="*/ 4609070 w 7463481"/>
              <a:gd name="connsiteY13" fmla="*/ 358346 h 3842951"/>
              <a:gd name="connsiteX14" fmla="*/ 4794421 w 7463481"/>
              <a:gd name="connsiteY14" fmla="*/ 889686 h 3842951"/>
              <a:gd name="connsiteX15" fmla="*/ 5251621 w 7463481"/>
              <a:gd name="connsiteY15" fmla="*/ 1482811 h 3842951"/>
              <a:gd name="connsiteX16" fmla="*/ 5894173 w 7463481"/>
              <a:gd name="connsiteY16" fmla="*/ 1396313 h 3842951"/>
              <a:gd name="connsiteX17" fmla="*/ 6820929 w 7463481"/>
              <a:gd name="connsiteY17" fmla="*/ 1346886 h 3842951"/>
              <a:gd name="connsiteX18" fmla="*/ 7191632 w 7463481"/>
              <a:gd name="connsiteY18" fmla="*/ 1556951 h 3842951"/>
              <a:gd name="connsiteX19" fmla="*/ 7191632 w 7463481"/>
              <a:gd name="connsiteY19" fmla="*/ 2261286 h 3842951"/>
              <a:gd name="connsiteX20" fmla="*/ 7463481 w 7463481"/>
              <a:gd name="connsiteY20" fmla="*/ 2483708 h 3842951"/>
              <a:gd name="connsiteX21" fmla="*/ 7339913 w 7463481"/>
              <a:gd name="connsiteY21" fmla="*/ 2990335 h 3842951"/>
              <a:gd name="connsiteX22" fmla="*/ 7376983 w 7463481"/>
              <a:gd name="connsiteY22" fmla="*/ 3521675 h 3842951"/>
              <a:gd name="connsiteX23" fmla="*/ 6956854 w 7463481"/>
              <a:gd name="connsiteY23" fmla="*/ 3830594 h 3842951"/>
              <a:gd name="connsiteX24" fmla="*/ 654908 w 7463481"/>
              <a:gd name="connsiteY24" fmla="*/ 3842951 h 384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463481" h="3842951">
                <a:moveTo>
                  <a:pt x="654908" y="3842951"/>
                </a:moveTo>
                <a:lnTo>
                  <a:pt x="172994" y="3188043"/>
                </a:lnTo>
                <a:lnTo>
                  <a:pt x="0" y="2421924"/>
                </a:lnTo>
                <a:lnTo>
                  <a:pt x="37070" y="1594021"/>
                </a:lnTo>
                <a:lnTo>
                  <a:pt x="247135" y="914400"/>
                </a:lnTo>
                <a:lnTo>
                  <a:pt x="481913" y="432486"/>
                </a:lnTo>
                <a:lnTo>
                  <a:pt x="988540" y="86497"/>
                </a:lnTo>
                <a:lnTo>
                  <a:pt x="1581664" y="0"/>
                </a:lnTo>
                <a:lnTo>
                  <a:pt x="1915297" y="234778"/>
                </a:lnTo>
                <a:lnTo>
                  <a:pt x="2224216" y="654908"/>
                </a:lnTo>
                <a:lnTo>
                  <a:pt x="2977978" y="1149178"/>
                </a:lnTo>
                <a:lnTo>
                  <a:pt x="3793524" y="790832"/>
                </a:lnTo>
                <a:lnTo>
                  <a:pt x="4090086" y="284205"/>
                </a:lnTo>
                <a:lnTo>
                  <a:pt x="4609070" y="358346"/>
                </a:lnTo>
                <a:lnTo>
                  <a:pt x="4794421" y="889686"/>
                </a:lnTo>
                <a:lnTo>
                  <a:pt x="5251621" y="1482811"/>
                </a:lnTo>
                <a:lnTo>
                  <a:pt x="5894173" y="1396313"/>
                </a:lnTo>
                <a:lnTo>
                  <a:pt x="6820929" y="1346886"/>
                </a:lnTo>
                <a:lnTo>
                  <a:pt x="7191632" y="1556951"/>
                </a:lnTo>
                <a:lnTo>
                  <a:pt x="7191632" y="2261286"/>
                </a:lnTo>
                <a:lnTo>
                  <a:pt x="7463481" y="2483708"/>
                </a:lnTo>
                <a:lnTo>
                  <a:pt x="7339913" y="2990335"/>
                </a:lnTo>
                <a:lnTo>
                  <a:pt x="7376983" y="3521675"/>
                </a:lnTo>
                <a:lnTo>
                  <a:pt x="6956854" y="3830594"/>
                </a:lnTo>
                <a:lnTo>
                  <a:pt x="654908" y="3842951"/>
                </a:lnTo>
                <a:close/>
              </a:path>
            </a:pathLst>
          </a:custGeom>
          <a:solidFill>
            <a:srgbClr val="FFC000">
              <a:alpha val="49000"/>
            </a:srgb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Box 11"/>
          <p:cNvSpPr txBox="1">
            <a:spLocks noChangeArrowheads="1"/>
          </p:cNvSpPr>
          <p:nvPr/>
        </p:nvSpPr>
        <p:spPr bwMode="auto">
          <a:xfrm>
            <a:off x="2485033" y="6165304"/>
            <a:ext cx="4176712" cy="369332"/>
          </a:xfrm>
          <a:prstGeom prst="rect">
            <a:avLst/>
          </a:prstGeom>
          <a:noFill/>
        </p:spPr>
        <p:txBody>
          <a:bodyPr wrap="square" rtlCol="0">
            <a:spAutoFit/>
          </a:bodyPr>
          <a:lstStyle>
            <a:defPPr>
              <a:defRPr lang="en-US"/>
            </a:defPPr>
            <a:lvl1pPr algn="ctr">
              <a:defRPr b="1">
                <a:solidFill>
                  <a:schemeClr val="tx2"/>
                </a:solidFill>
              </a:defRPr>
            </a:lvl1pPr>
          </a:lstStyle>
          <a:p>
            <a:r>
              <a:rPr lang="en-US" dirty="0"/>
              <a:t>Bottom Up – Process Focused</a:t>
            </a:r>
          </a:p>
        </p:txBody>
      </p:sp>
      <p:cxnSp>
        <p:nvCxnSpPr>
          <p:cNvPr id="13" name="Straight Arrow Connector 12"/>
          <p:cNvCxnSpPr>
            <a:endCxn id="10" idx="0"/>
          </p:cNvCxnSpPr>
          <p:nvPr/>
        </p:nvCxnSpPr>
        <p:spPr>
          <a:xfrm flipV="1">
            <a:off x="4631828" y="1644873"/>
            <a:ext cx="1910329" cy="452043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1488578" y="3589562"/>
            <a:ext cx="3096419" cy="2575742"/>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5" idx="3"/>
          </p:cNvCxnSpPr>
          <p:nvPr/>
        </p:nvCxnSpPr>
        <p:spPr>
          <a:xfrm flipV="1">
            <a:off x="4589895" y="2983136"/>
            <a:ext cx="859496" cy="318216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0398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nodeType="after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nodeType="afterGroup">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nodeType="afterGroup">
                            <p:stCondLst>
                              <p:cond delay="1000"/>
                            </p:stCondLst>
                            <p:childTnLst>
                              <p:par>
                                <p:cTn id="26" presetID="10"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par>
                          <p:cTn id="29" fill="hold" nodeType="afterGroup">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nodeType="afterGroup">
                            <p:stCondLst>
                              <p:cond delay="2000"/>
                            </p:stCondLst>
                            <p:childTnLst>
                              <p:par>
                                <p:cTn id="34" presetID="10"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par>
                          <p:cTn id="37" fill="hold" nodeType="afterGroup">
                            <p:stCondLst>
                              <p:cond delay="2500"/>
                            </p:stCondLst>
                            <p:childTnLst>
                              <p:par>
                                <p:cTn id="38" presetID="10" presetClass="entr" presetSubtype="0"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par>
                          <p:cTn id="41" fill="hold" nodeType="afterGroup">
                            <p:stCondLst>
                              <p:cond delay="3000"/>
                            </p:stCondLst>
                            <p:childTnLst>
                              <p:par>
                                <p:cTn id="42" presetID="10" presetClass="entr" presetSubtype="0"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51E85F6-FEAC-49A5-B5DD-72BFCC041781}" type="slidenum">
              <a:rPr lang="en-US"/>
              <a:pPr>
                <a:defRPr/>
              </a:pPr>
              <a:t>24</a:t>
            </a:fld>
            <a:endParaRPr lang="en-US"/>
          </a:p>
        </p:txBody>
      </p:sp>
      <p:sp>
        <p:nvSpPr>
          <p:cNvPr id="31747" name="Rectangle 2"/>
          <p:cNvSpPr>
            <a:spLocks noGrp="1" noChangeArrowheads="1"/>
          </p:cNvSpPr>
          <p:nvPr>
            <p:ph type="title"/>
          </p:nvPr>
        </p:nvSpPr>
        <p:spPr>
          <a:xfrm>
            <a:off x="282575" y="0"/>
            <a:ext cx="8610600" cy="762000"/>
          </a:xfrm>
        </p:spPr>
        <p:txBody>
          <a:bodyPr vert="horz" lIns="91440" tIns="45720" rIns="91440" bIns="45720" rtlCol="0" anchor="ctr">
            <a:noAutofit/>
          </a:bodyPr>
          <a:lstStyle/>
          <a:p>
            <a:pPr algn="l"/>
            <a:r>
              <a:rPr lang="en-ZA" sz="2400" b="1" dirty="0" smtClean="0">
                <a:solidFill>
                  <a:srgbClr val="002060"/>
                </a:solidFill>
              </a:rPr>
              <a:t>Process </a:t>
            </a:r>
            <a:r>
              <a:rPr lang="en-ZA" sz="2400" b="1" dirty="0">
                <a:solidFill>
                  <a:srgbClr val="002060"/>
                </a:solidFill>
              </a:rPr>
              <a:t>obsession </a:t>
            </a:r>
            <a:r>
              <a:rPr lang="en-ZA" sz="2400" b="1" dirty="0" smtClean="0">
                <a:solidFill>
                  <a:srgbClr val="002060"/>
                </a:solidFill>
              </a:rPr>
              <a:t>example</a:t>
            </a:r>
            <a:br>
              <a:rPr lang="en-ZA" sz="2400" b="1" dirty="0" smtClean="0">
                <a:solidFill>
                  <a:srgbClr val="002060"/>
                </a:solidFill>
              </a:rPr>
            </a:br>
            <a:r>
              <a:rPr lang="en-ZA" sz="2400" b="1" dirty="0" smtClean="0">
                <a:solidFill>
                  <a:srgbClr val="002060"/>
                </a:solidFill>
              </a:rPr>
              <a:t>versus STRATEGIC design</a:t>
            </a:r>
            <a:endParaRPr lang="en-GB" sz="2400" b="1" dirty="0">
              <a:solidFill>
                <a:srgbClr val="002060"/>
              </a:solidFill>
            </a:endParaRPr>
          </a:p>
        </p:txBody>
      </p:sp>
      <p:sp>
        <p:nvSpPr>
          <p:cNvPr id="4100" name="Rectangle 3"/>
          <p:cNvSpPr>
            <a:spLocks noGrp="1" noChangeArrowheads="1"/>
          </p:cNvSpPr>
          <p:nvPr>
            <p:ph type="body" idx="1"/>
          </p:nvPr>
        </p:nvSpPr>
        <p:spPr/>
        <p:txBody>
          <a:bodyPr vert="horz" lIns="91440" tIns="45720" rIns="91440" bIns="45720" rtlCol="0">
            <a:normAutofit/>
          </a:bodyPr>
          <a:lstStyle/>
          <a:p>
            <a:r>
              <a:rPr lang="en-GB" sz="1800" dirty="0"/>
              <a:t>Big brand ERP, big brand implementer</a:t>
            </a:r>
          </a:p>
          <a:p>
            <a:pPr lvl="1"/>
            <a:r>
              <a:rPr lang="en-GB" sz="1800" dirty="0"/>
              <a:t>Project stalled and restarted</a:t>
            </a:r>
          </a:p>
          <a:p>
            <a:pPr lvl="1"/>
            <a:r>
              <a:rPr lang="en-GB" sz="1800" dirty="0"/>
              <a:t>Running for three years and NO </a:t>
            </a:r>
            <a:r>
              <a:rPr lang="en-GB" sz="1800" dirty="0" smtClean="0"/>
              <a:t>DELIVERABLE!!!</a:t>
            </a:r>
            <a:endParaRPr lang="en-GB" sz="1800" dirty="0"/>
          </a:p>
          <a:p>
            <a:pPr lvl="1"/>
            <a:r>
              <a:rPr lang="en-GB" sz="1800" dirty="0"/>
              <a:t>Thick files of process documentation</a:t>
            </a:r>
          </a:p>
          <a:p>
            <a:pPr lvl="1"/>
            <a:r>
              <a:rPr lang="en-GB" sz="1800" dirty="0" smtClean="0"/>
              <a:t>“</a:t>
            </a:r>
            <a:r>
              <a:rPr lang="en-GB" sz="1800" dirty="0" err="1" smtClean="0"/>
              <a:t>Swimlanes</a:t>
            </a:r>
            <a:r>
              <a:rPr lang="en-GB" sz="1800" dirty="0" smtClean="0"/>
              <a:t>”, “User stories”, “Flow charts”</a:t>
            </a:r>
            <a:endParaRPr lang="en-GB" sz="1800" dirty="0"/>
          </a:p>
          <a:p>
            <a:pPr lvl="1"/>
            <a:r>
              <a:rPr lang="en-GB" sz="1800" dirty="0"/>
              <a:t>You name it they had it</a:t>
            </a:r>
          </a:p>
          <a:p>
            <a:pPr lvl="1"/>
            <a:r>
              <a:rPr lang="en-GB" sz="1800" dirty="0"/>
              <a:t>Except a deliverable</a:t>
            </a:r>
          </a:p>
          <a:p>
            <a:pPr lvl="1"/>
            <a:endParaRPr lang="en-GB" sz="1800" dirty="0"/>
          </a:p>
          <a:p>
            <a:pPr lvl="1"/>
            <a:endParaRPr lang="en-GB" sz="1800" dirty="0"/>
          </a:p>
        </p:txBody>
      </p:sp>
      <p:sp>
        <p:nvSpPr>
          <p:cNvPr id="5" name="TextBox 4"/>
          <p:cNvSpPr txBox="1">
            <a:spLocks noChangeArrowheads="1"/>
          </p:cNvSpPr>
          <p:nvPr/>
        </p:nvSpPr>
        <p:spPr bwMode="auto">
          <a:xfrm>
            <a:off x="1476374" y="4725144"/>
            <a:ext cx="5903913" cy="758825"/>
          </a:xfrm>
          <a:prstGeom prst="rect">
            <a:avLst/>
          </a:prstGeom>
          <a:solidFill>
            <a:schemeClr val="accent1"/>
          </a:solidFill>
          <a:ln w="50800">
            <a:solidFill>
              <a:srgbClr val="00206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20000"/>
              </a:spcBef>
            </a:pPr>
            <a:r>
              <a:rPr lang="en-US" sz="2000" dirty="0">
                <a:latin typeface="Arial" pitchFamily="34" charset="0"/>
              </a:rPr>
              <a:t>i.e. P</a:t>
            </a:r>
            <a:r>
              <a:rPr lang="en-US" sz="2000" dirty="0" smtClean="0">
                <a:latin typeface="Arial" pitchFamily="34" charset="0"/>
              </a:rPr>
              <a:t>rocess </a:t>
            </a:r>
            <a:r>
              <a:rPr lang="en-US" sz="2000" dirty="0">
                <a:latin typeface="Arial" pitchFamily="34" charset="0"/>
              </a:rPr>
              <a:t>a complete waste of time and money and caused massive delays!</a:t>
            </a:r>
          </a:p>
        </p:txBody>
      </p:sp>
    </p:spTree>
    <p:extLst>
      <p:ext uri="{BB962C8B-B14F-4D97-AF65-F5344CB8AC3E}">
        <p14:creationId xmlns:p14="http://schemas.microsoft.com/office/powerpoint/2010/main" val="29845533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500"/>
                                        <p:tgtEl>
                                          <p:spTgt spid="4100">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100">
                                            <p:txEl>
                                              <p:pRg st="1" end="1"/>
                                            </p:txEl>
                                          </p:spTgt>
                                        </p:tgtEl>
                                        <p:attrNameLst>
                                          <p:attrName>style.visibility</p:attrName>
                                        </p:attrNameLst>
                                      </p:cBhvr>
                                      <p:to>
                                        <p:strVal val="visible"/>
                                      </p:to>
                                    </p:set>
                                    <p:animEffect transition="in" filter="fade">
                                      <p:cBhvr>
                                        <p:cTn id="11" dur="500"/>
                                        <p:tgtEl>
                                          <p:spTgt spid="4100">
                                            <p:txEl>
                                              <p:pRg st="1" end="1"/>
                                            </p:txEl>
                                          </p:spTgt>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00">
                                            <p:txEl>
                                              <p:pRg st="2" end="2"/>
                                            </p:txEl>
                                          </p:spTgt>
                                        </p:tgtEl>
                                        <p:attrNameLst>
                                          <p:attrName>style.visibility</p:attrName>
                                        </p:attrNameLst>
                                      </p:cBhvr>
                                      <p:to>
                                        <p:strVal val="visible"/>
                                      </p:to>
                                    </p:set>
                                    <p:animEffect transition="in" filter="fade">
                                      <p:cBhvr>
                                        <p:cTn id="15" dur="500"/>
                                        <p:tgtEl>
                                          <p:spTgt spid="4100">
                                            <p:txEl>
                                              <p:pRg st="2" end="2"/>
                                            </p:txEl>
                                          </p:spTgt>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4100">
                                            <p:txEl>
                                              <p:pRg st="3" end="3"/>
                                            </p:txEl>
                                          </p:spTgt>
                                        </p:tgtEl>
                                        <p:attrNameLst>
                                          <p:attrName>style.visibility</p:attrName>
                                        </p:attrNameLst>
                                      </p:cBhvr>
                                      <p:to>
                                        <p:strVal val="visible"/>
                                      </p:to>
                                    </p:set>
                                    <p:animEffect transition="in" filter="fade">
                                      <p:cBhvr>
                                        <p:cTn id="19" dur="500"/>
                                        <p:tgtEl>
                                          <p:spTgt spid="4100">
                                            <p:txEl>
                                              <p:pRg st="3" end="3"/>
                                            </p:txEl>
                                          </p:spTgt>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4100">
                                            <p:txEl>
                                              <p:pRg st="4" end="4"/>
                                            </p:txEl>
                                          </p:spTgt>
                                        </p:tgtEl>
                                        <p:attrNameLst>
                                          <p:attrName>style.visibility</p:attrName>
                                        </p:attrNameLst>
                                      </p:cBhvr>
                                      <p:to>
                                        <p:strVal val="visible"/>
                                      </p:to>
                                    </p:set>
                                    <p:animEffect transition="in" filter="fade">
                                      <p:cBhvr>
                                        <p:cTn id="23" dur="500"/>
                                        <p:tgtEl>
                                          <p:spTgt spid="4100">
                                            <p:txEl>
                                              <p:pRg st="4" end="4"/>
                                            </p:txEl>
                                          </p:spTgt>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4100">
                                            <p:txEl>
                                              <p:pRg st="5" end="5"/>
                                            </p:txEl>
                                          </p:spTgt>
                                        </p:tgtEl>
                                        <p:attrNameLst>
                                          <p:attrName>style.visibility</p:attrName>
                                        </p:attrNameLst>
                                      </p:cBhvr>
                                      <p:to>
                                        <p:strVal val="visible"/>
                                      </p:to>
                                    </p:set>
                                    <p:animEffect transition="in" filter="fade">
                                      <p:cBhvr>
                                        <p:cTn id="27" dur="500"/>
                                        <p:tgtEl>
                                          <p:spTgt spid="4100">
                                            <p:txEl>
                                              <p:pRg st="5" end="5"/>
                                            </p:txEl>
                                          </p:spTgt>
                                        </p:tgtEl>
                                      </p:cBhvr>
                                    </p:animEffect>
                                  </p:childTnLst>
                                </p:cTn>
                              </p:par>
                            </p:childTnLst>
                          </p:cTn>
                        </p:par>
                        <p:par>
                          <p:cTn id="28" fill="hold" nodeType="afterGroup">
                            <p:stCondLst>
                              <p:cond delay="3000"/>
                            </p:stCondLst>
                            <p:childTnLst>
                              <p:par>
                                <p:cTn id="29" presetID="10" presetClass="entr" presetSubtype="0" fill="hold" nodeType="afterEffect">
                                  <p:stCondLst>
                                    <p:cond delay="0"/>
                                  </p:stCondLst>
                                  <p:childTnLst>
                                    <p:set>
                                      <p:cBhvr>
                                        <p:cTn id="30" dur="1" fill="hold">
                                          <p:stCondLst>
                                            <p:cond delay="0"/>
                                          </p:stCondLst>
                                        </p:cTn>
                                        <p:tgtEl>
                                          <p:spTgt spid="4100">
                                            <p:txEl>
                                              <p:pRg st="6" end="6"/>
                                            </p:txEl>
                                          </p:spTgt>
                                        </p:tgtEl>
                                        <p:attrNameLst>
                                          <p:attrName>style.visibility</p:attrName>
                                        </p:attrNameLst>
                                      </p:cBhvr>
                                      <p:to>
                                        <p:strVal val="visible"/>
                                      </p:to>
                                    </p:set>
                                    <p:animEffect transition="in" filter="fade">
                                      <p:cBhvr>
                                        <p:cTn id="31" dur="500"/>
                                        <p:tgtEl>
                                          <p:spTgt spid="4100">
                                            <p:txEl>
                                              <p:pRg st="6" end="6"/>
                                            </p:txEl>
                                          </p:spTgt>
                                        </p:tgtEl>
                                      </p:cBhvr>
                                    </p:animEffect>
                                  </p:childTnLst>
                                </p:cTn>
                              </p:par>
                            </p:childTnLst>
                          </p:cTn>
                        </p:par>
                        <p:par>
                          <p:cTn id="32" fill="hold" nodeType="afterGroup">
                            <p:stCondLst>
                              <p:cond delay="3500"/>
                            </p:stCondLst>
                            <p:childTnLst>
                              <p:par>
                                <p:cTn id="33" presetID="2" presetClass="entr" presetSubtype="3"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1000" fill="hold"/>
                                        <p:tgtEl>
                                          <p:spTgt spid="5"/>
                                        </p:tgtEl>
                                        <p:attrNameLst>
                                          <p:attrName>ppt_x</p:attrName>
                                        </p:attrNameLst>
                                      </p:cBhvr>
                                      <p:tavLst>
                                        <p:tav tm="0">
                                          <p:val>
                                            <p:strVal val="1+#ppt_w/2"/>
                                          </p:val>
                                        </p:tav>
                                        <p:tav tm="100000">
                                          <p:val>
                                            <p:strVal val="#ppt_x"/>
                                          </p:val>
                                        </p:tav>
                                      </p:tavLst>
                                    </p:anim>
                                    <p:anim calcmode="lin" valueType="num">
                                      <p:cBhvr additive="base">
                                        <p:cTn id="36"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B485348-CE3B-42E1-BA9D-016F529F6E08}" type="slidenum">
              <a:rPr lang="en-US"/>
              <a:pPr>
                <a:defRPr/>
              </a:pPr>
              <a:t>25</a:t>
            </a:fld>
            <a:endParaRPr lang="en-US"/>
          </a:p>
        </p:txBody>
      </p:sp>
      <p:sp>
        <p:nvSpPr>
          <p:cNvPr id="32771" name="Rectangle 2"/>
          <p:cNvSpPr>
            <a:spLocks noGrp="1" noChangeArrowheads="1"/>
          </p:cNvSpPr>
          <p:nvPr>
            <p:ph type="title"/>
          </p:nvPr>
        </p:nvSpPr>
        <p:spPr>
          <a:xfrm>
            <a:off x="282575" y="0"/>
            <a:ext cx="8610600" cy="762000"/>
          </a:xfrm>
        </p:spPr>
        <p:txBody>
          <a:bodyPr vert="horz" lIns="91440" tIns="45720" rIns="91440" bIns="45720" rtlCol="0" anchor="ctr">
            <a:noAutofit/>
          </a:bodyPr>
          <a:lstStyle/>
          <a:p>
            <a:pPr algn="l"/>
            <a:r>
              <a:rPr lang="en-ZA" sz="2400" b="1">
                <a:solidFill>
                  <a:srgbClr val="002060"/>
                </a:solidFill>
              </a:rPr>
              <a:t>The brutal truth</a:t>
            </a:r>
            <a:endParaRPr lang="en-GB" sz="2400" b="1">
              <a:solidFill>
                <a:srgbClr val="002060"/>
              </a:solidFill>
            </a:endParaRPr>
          </a:p>
        </p:txBody>
      </p:sp>
      <p:sp>
        <p:nvSpPr>
          <p:cNvPr id="4100" name="Rectangle 3"/>
          <p:cNvSpPr>
            <a:spLocks noGrp="1" noChangeArrowheads="1"/>
          </p:cNvSpPr>
          <p:nvPr>
            <p:ph type="body" idx="1"/>
          </p:nvPr>
        </p:nvSpPr>
        <p:spPr>
          <a:xfrm>
            <a:off x="395536" y="1556792"/>
            <a:ext cx="8610600" cy="4105275"/>
          </a:xfrm>
        </p:spPr>
        <p:txBody>
          <a:bodyPr vert="horz" lIns="91440" tIns="45720" rIns="91440" bIns="45720" rtlCol="0">
            <a:normAutofit/>
          </a:bodyPr>
          <a:lstStyle/>
          <a:p>
            <a:r>
              <a:rPr lang="en-GB" sz="1800" dirty="0"/>
              <a:t>Real processes are much more diverse and more complex than most people realize</a:t>
            </a:r>
          </a:p>
          <a:p>
            <a:pPr lvl="1"/>
            <a:r>
              <a:rPr lang="en-GB" sz="1800" dirty="0"/>
              <a:t>probably at least seven creditors processes</a:t>
            </a:r>
          </a:p>
          <a:p>
            <a:r>
              <a:rPr lang="en-GB" sz="1800" dirty="0"/>
              <a:t>Processes are seldom if ever defined in most businesses</a:t>
            </a:r>
          </a:p>
          <a:p>
            <a:r>
              <a:rPr lang="en-GB" sz="1800" dirty="0"/>
              <a:t>We hack it with the way the people we hire do it</a:t>
            </a:r>
          </a:p>
          <a:p>
            <a:r>
              <a:rPr lang="en-GB" sz="1800" dirty="0"/>
              <a:t>Process is only relevant IF all the rest of the business is highly optimized</a:t>
            </a:r>
          </a:p>
          <a:p>
            <a:r>
              <a:rPr lang="en-GB" sz="1800" dirty="0"/>
              <a:t>Process is </a:t>
            </a:r>
            <a:r>
              <a:rPr lang="en-GB" sz="1800" dirty="0" smtClean="0"/>
              <a:t>an </a:t>
            </a:r>
            <a:r>
              <a:rPr lang="en-GB" sz="1800" b="1" dirty="0" smtClean="0"/>
              <a:t>EXECUTIVE</a:t>
            </a:r>
            <a:r>
              <a:rPr lang="en-GB" sz="1800" dirty="0" smtClean="0"/>
              <a:t> </a:t>
            </a:r>
            <a:r>
              <a:rPr lang="en-GB" sz="1800" dirty="0"/>
              <a:t>DESIGN OUTPUT NOT an input</a:t>
            </a:r>
          </a:p>
          <a:p>
            <a:r>
              <a:rPr lang="en-GB" sz="1800" dirty="0"/>
              <a:t>There is NO SUCH THING as the Strategic process</a:t>
            </a:r>
          </a:p>
          <a:p>
            <a:pPr lvl="4"/>
            <a:endParaRPr lang="en-GB" dirty="0"/>
          </a:p>
        </p:txBody>
      </p:sp>
      <p:sp>
        <p:nvSpPr>
          <p:cNvPr id="2" name="TextBox 1"/>
          <p:cNvSpPr txBox="1">
            <a:spLocks noChangeArrowheads="1"/>
          </p:cNvSpPr>
          <p:nvPr/>
        </p:nvSpPr>
        <p:spPr bwMode="auto">
          <a:xfrm>
            <a:off x="1" y="4629337"/>
            <a:ext cx="9143999" cy="1124744"/>
          </a:xfrm>
          <a:prstGeom prst="rect">
            <a:avLst/>
          </a:prstGeom>
          <a:solidFill>
            <a:schemeClr val="accent1"/>
          </a:solidFill>
          <a:ln w="9525">
            <a:solidFill>
              <a:srgbClr val="002060"/>
            </a:solidFill>
            <a:miter lim="800000"/>
            <a:headEnd/>
            <a:tailEnd/>
          </a:ln>
        </p:spPr>
        <p:txBody>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20000"/>
              </a:spcBef>
              <a:buFont typeface="Wingdings" pitchFamily="2" charset="2"/>
              <a:buChar char="à"/>
            </a:pPr>
            <a:r>
              <a:rPr lang="en-US" sz="2000" dirty="0">
                <a:latin typeface="Arial" pitchFamily="34" charset="0"/>
              </a:rPr>
              <a:t>Provide quality information on which to base quality decisions – one really good strategic decision could repay the entire investment!</a:t>
            </a:r>
          </a:p>
          <a:p>
            <a:pPr algn="ctr" eaLnBrk="1" hangingPunct="1">
              <a:spcBef>
                <a:spcPct val="20000"/>
              </a:spcBef>
              <a:buFont typeface="Wingdings" pitchFamily="2" charset="2"/>
              <a:buChar char="à"/>
            </a:pPr>
            <a:r>
              <a:rPr lang="en-US" sz="2000" dirty="0">
                <a:latin typeface="Arial" pitchFamily="34" charset="0"/>
              </a:rPr>
              <a:t>One really BAD decision can destroy the business</a:t>
            </a:r>
          </a:p>
        </p:txBody>
      </p:sp>
    </p:spTree>
    <p:extLst>
      <p:ext uri="{BB962C8B-B14F-4D97-AF65-F5344CB8AC3E}">
        <p14:creationId xmlns:p14="http://schemas.microsoft.com/office/powerpoint/2010/main" val="2151201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500"/>
                                        <p:tgtEl>
                                          <p:spTgt spid="4100">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100">
                                            <p:txEl>
                                              <p:pRg st="1" end="1"/>
                                            </p:txEl>
                                          </p:spTgt>
                                        </p:tgtEl>
                                        <p:attrNameLst>
                                          <p:attrName>style.visibility</p:attrName>
                                        </p:attrNameLst>
                                      </p:cBhvr>
                                      <p:to>
                                        <p:strVal val="visible"/>
                                      </p:to>
                                    </p:set>
                                    <p:animEffect transition="in" filter="fade">
                                      <p:cBhvr>
                                        <p:cTn id="11" dur="500"/>
                                        <p:tgtEl>
                                          <p:spTgt spid="4100">
                                            <p:txEl>
                                              <p:pRg st="1" end="1"/>
                                            </p:txEl>
                                          </p:spTgt>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00">
                                            <p:txEl>
                                              <p:pRg st="2" end="2"/>
                                            </p:txEl>
                                          </p:spTgt>
                                        </p:tgtEl>
                                        <p:attrNameLst>
                                          <p:attrName>style.visibility</p:attrName>
                                        </p:attrNameLst>
                                      </p:cBhvr>
                                      <p:to>
                                        <p:strVal val="visible"/>
                                      </p:to>
                                    </p:set>
                                    <p:animEffect transition="in" filter="fade">
                                      <p:cBhvr>
                                        <p:cTn id="15" dur="500"/>
                                        <p:tgtEl>
                                          <p:spTgt spid="4100">
                                            <p:txEl>
                                              <p:pRg st="2" end="2"/>
                                            </p:txEl>
                                          </p:spTgt>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4100">
                                            <p:txEl>
                                              <p:pRg st="3" end="3"/>
                                            </p:txEl>
                                          </p:spTgt>
                                        </p:tgtEl>
                                        <p:attrNameLst>
                                          <p:attrName>style.visibility</p:attrName>
                                        </p:attrNameLst>
                                      </p:cBhvr>
                                      <p:to>
                                        <p:strVal val="visible"/>
                                      </p:to>
                                    </p:set>
                                    <p:animEffect transition="in" filter="fade">
                                      <p:cBhvr>
                                        <p:cTn id="19" dur="500"/>
                                        <p:tgtEl>
                                          <p:spTgt spid="4100">
                                            <p:txEl>
                                              <p:pRg st="3" end="3"/>
                                            </p:txEl>
                                          </p:spTgt>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4100">
                                            <p:txEl>
                                              <p:pRg st="4" end="4"/>
                                            </p:txEl>
                                          </p:spTgt>
                                        </p:tgtEl>
                                        <p:attrNameLst>
                                          <p:attrName>style.visibility</p:attrName>
                                        </p:attrNameLst>
                                      </p:cBhvr>
                                      <p:to>
                                        <p:strVal val="visible"/>
                                      </p:to>
                                    </p:set>
                                    <p:animEffect transition="in" filter="fade">
                                      <p:cBhvr>
                                        <p:cTn id="23" dur="500"/>
                                        <p:tgtEl>
                                          <p:spTgt spid="4100">
                                            <p:txEl>
                                              <p:pRg st="4" end="4"/>
                                            </p:txEl>
                                          </p:spTgt>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4100">
                                            <p:txEl>
                                              <p:pRg st="5" end="5"/>
                                            </p:txEl>
                                          </p:spTgt>
                                        </p:tgtEl>
                                        <p:attrNameLst>
                                          <p:attrName>style.visibility</p:attrName>
                                        </p:attrNameLst>
                                      </p:cBhvr>
                                      <p:to>
                                        <p:strVal val="visible"/>
                                      </p:to>
                                    </p:set>
                                    <p:animEffect transition="in" filter="fade">
                                      <p:cBhvr>
                                        <p:cTn id="27" dur="500"/>
                                        <p:tgtEl>
                                          <p:spTgt spid="4100">
                                            <p:txEl>
                                              <p:pRg st="5" end="5"/>
                                            </p:txEl>
                                          </p:spTgt>
                                        </p:tgtEl>
                                      </p:cBhvr>
                                    </p:animEffect>
                                  </p:childTnLst>
                                </p:cTn>
                              </p:par>
                            </p:childTnLst>
                          </p:cTn>
                        </p:par>
                        <p:par>
                          <p:cTn id="28" fill="hold" nodeType="afterGroup">
                            <p:stCondLst>
                              <p:cond delay="3000"/>
                            </p:stCondLst>
                            <p:childTnLst>
                              <p:par>
                                <p:cTn id="29" presetID="10" presetClass="entr" presetSubtype="0" fill="hold" nodeType="afterEffect">
                                  <p:stCondLst>
                                    <p:cond delay="0"/>
                                  </p:stCondLst>
                                  <p:childTnLst>
                                    <p:set>
                                      <p:cBhvr>
                                        <p:cTn id="30" dur="1" fill="hold">
                                          <p:stCondLst>
                                            <p:cond delay="0"/>
                                          </p:stCondLst>
                                        </p:cTn>
                                        <p:tgtEl>
                                          <p:spTgt spid="4100">
                                            <p:txEl>
                                              <p:pRg st="6" end="6"/>
                                            </p:txEl>
                                          </p:spTgt>
                                        </p:tgtEl>
                                        <p:attrNameLst>
                                          <p:attrName>style.visibility</p:attrName>
                                        </p:attrNameLst>
                                      </p:cBhvr>
                                      <p:to>
                                        <p:strVal val="visible"/>
                                      </p:to>
                                    </p:set>
                                    <p:animEffect transition="in" filter="fade">
                                      <p:cBhvr>
                                        <p:cTn id="31" dur="500"/>
                                        <p:tgtEl>
                                          <p:spTgt spid="4100">
                                            <p:txEl>
                                              <p:pRg st="6" end="6"/>
                                            </p:txEl>
                                          </p:spTgt>
                                        </p:tgtEl>
                                      </p:cBhvr>
                                    </p:animEffect>
                                  </p:childTnLst>
                                </p:cTn>
                              </p:par>
                            </p:childTnLst>
                          </p:cTn>
                        </p:par>
                        <p:par>
                          <p:cTn id="32" fill="hold" nodeType="afterGroup">
                            <p:stCondLst>
                              <p:cond delay="3500"/>
                            </p:stCondLst>
                            <p:childTnLst>
                              <p:par>
                                <p:cTn id="33" presetID="2" presetClass="entr" presetSubtype="3"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1000" fill="hold"/>
                                        <p:tgtEl>
                                          <p:spTgt spid="2"/>
                                        </p:tgtEl>
                                        <p:attrNameLst>
                                          <p:attrName>ppt_x</p:attrName>
                                        </p:attrNameLst>
                                      </p:cBhvr>
                                      <p:tavLst>
                                        <p:tav tm="0">
                                          <p:val>
                                            <p:strVal val="1+#ppt_w/2"/>
                                          </p:val>
                                        </p:tav>
                                        <p:tav tm="100000">
                                          <p:val>
                                            <p:strVal val="#ppt_x"/>
                                          </p:val>
                                        </p:tav>
                                      </p:tavLst>
                                    </p:anim>
                                    <p:anim calcmode="lin" valueType="num">
                                      <p:cBhvr additive="base">
                                        <p:cTn id="36"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Chart 2"/>
          <p:cNvGraphicFramePr>
            <a:graphicFrameLocks/>
          </p:cNvGraphicFramePr>
          <p:nvPr>
            <p:extLst>
              <p:ext uri="{D42A27DB-BD31-4B8C-83A1-F6EECF244321}">
                <p14:modId xmlns:p14="http://schemas.microsoft.com/office/powerpoint/2010/main" val="3608189976"/>
              </p:ext>
            </p:extLst>
          </p:nvPr>
        </p:nvGraphicFramePr>
        <p:xfrm>
          <a:off x="161372" y="1484783"/>
          <a:ext cx="8991600" cy="5040561"/>
        </p:xfrm>
        <a:graphic>
          <a:graphicData uri="http://schemas.openxmlformats.org/presentationml/2006/ole">
            <mc:AlternateContent xmlns:mc="http://schemas.openxmlformats.org/markup-compatibility/2006">
              <mc:Choice xmlns:v="urn:schemas-microsoft-com:vml" Requires="v">
                <p:oleObj spid="_x0000_s311362" name="Worksheet" r:id="rId5" imgW="8991540" imgH="5534115" progId="Excel.Sheet.8">
                  <p:embed/>
                </p:oleObj>
              </mc:Choice>
              <mc:Fallback>
                <p:oleObj name="Worksheet" r:id="rId5" imgW="8991540" imgH="5534115" progId="Excel.Sheet.8">
                  <p:embed/>
                  <p:pic>
                    <p:nvPicPr>
                      <p:cNvPr id="0" name=""/>
                      <p:cNvPicPr>
                        <a:picLocks noChangeArrowheads="1"/>
                      </p:cNvPicPr>
                      <p:nvPr/>
                    </p:nvPicPr>
                    <p:blipFill>
                      <a:blip r:embed="rId6"/>
                      <a:srcRect/>
                      <a:stretch>
                        <a:fillRect/>
                      </a:stretch>
                    </p:blipFill>
                    <p:spPr bwMode="auto">
                      <a:xfrm>
                        <a:off x="161372" y="1484783"/>
                        <a:ext cx="8991600" cy="5040561"/>
                      </a:xfrm>
                      <a:prstGeom prst="rect">
                        <a:avLst/>
                      </a:prstGeom>
                      <a:noFill/>
                      <a:extLst/>
                    </p:spPr>
                  </p:pic>
                </p:oleObj>
              </mc:Fallback>
            </mc:AlternateContent>
          </a:graphicData>
        </a:graphic>
      </p:graphicFrame>
      <p:sp>
        <p:nvSpPr>
          <p:cNvPr id="60419"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a:solidFill>
                  <a:srgbClr val="002060"/>
                </a:solidFill>
                <a:latin typeface="Verdana" pitchFamily="34" charset="0"/>
              </a:rPr>
              <a:t>Factors for </a:t>
            </a:r>
            <a:r>
              <a:rPr lang="en-US" sz="2400" b="1" dirty="0" smtClean="0">
                <a:solidFill>
                  <a:srgbClr val="002060"/>
                </a:solidFill>
                <a:latin typeface="Verdana" pitchFamily="34" charset="0"/>
              </a:rPr>
              <a:t>strategy implementation </a:t>
            </a:r>
            <a:r>
              <a:rPr lang="en-US" sz="2400" b="1" dirty="0">
                <a:solidFill>
                  <a:srgbClr val="002060"/>
                </a:solidFill>
                <a:latin typeface="Verdana" pitchFamily="34" charset="0"/>
              </a:rPr>
              <a:t>success</a:t>
            </a:r>
          </a:p>
        </p:txBody>
      </p:sp>
      <p:sp>
        <p:nvSpPr>
          <p:cNvPr id="6" name="Rectangle 5"/>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04048" y="4170566"/>
            <a:ext cx="3096344" cy="307777"/>
          </a:xfrm>
          <a:prstGeom prst="rect">
            <a:avLst/>
          </a:prstGeom>
          <a:solidFill>
            <a:schemeClr val="bg1"/>
          </a:solidFill>
        </p:spPr>
        <p:txBody>
          <a:bodyPr wrap="square" rtlCol="0">
            <a:spAutoFit/>
          </a:bodyPr>
          <a:lstStyle/>
          <a:p>
            <a:r>
              <a:rPr lang="en-US" sz="1400" dirty="0" smtClean="0">
                <a:solidFill>
                  <a:srgbClr val="002060"/>
                </a:solidFill>
                <a:latin typeface="Calibri" pitchFamily="34" charset="0"/>
                <a:cs typeface="Calibri" pitchFamily="34" charset="0"/>
              </a:rPr>
              <a:t>Information and documentation</a:t>
            </a:r>
            <a:endParaRPr lang="en-US" sz="1400" dirty="0">
              <a:solidFill>
                <a:srgbClr val="002060"/>
              </a:solidFill>
              <a:latin typeface="Calibri" pitchFamily="34" charset="0"/>
              <a:cs typeface="Calibri" pitchFamily="34" charset="0"/>
            </a:endParaRPr>
          </a:p>
        </p:txBody>
      </p:sp>
    </p:spTree>
    <p:extLst>
      <p:ext uri="{BB962C8B-B14F-4D97-AF65-F5344CB8AC3E}">
        <p14:creationId xmlns:p14="http://schemas.microsoft.com/office/powerpoint/2010/main" val="271107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fade">
                                      <p:cBhvr>
                                        <p:cTn id="7" dur="2000"/>
                                        <p:tgtEl>
                                          <p:spTgt spid="604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10" presetClass="entr" presetSubtype="0" fill="hold" grpId="0" nodeType="after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There IS great opportunity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err="1" smtClean="0">
                <a:ln>
                  <a:noFill/>
                </a:ln>
                <a:solidFill>
                  <a:srgbClr val="002060"/>
                </a:solidFill>
                <a:effectLst/>
                <a:uLnTx/>
                <a:uFillTx/>
                <a:latin typeface="+mj-lt"/>
                <a:ea typeface="+mj-ea"/>
                <a:cs typeface="+mj-cs"/>
              </a:rPr>
              <a:t>ERP</a:t>
            </a:r>
            <a:r>
              <a:rPr kumimoji="0" lang="en-ZA" sz="2400" b="1" i="0" u="none" strike="noStrike" kern="1200" cap="none" spc="0" normalizeH="0" baseline="0" noProof="0" dirty="0" smtClean="0">
                <a:ln>
                  <a:noFill/>
                </a:ln>
                <a:solidFill>
                  <a:srgbClr val="002060"/>
                </a:solidFill>
                <a:effectLst/>
                <a:uLnTx/>
                <a:uFillTx/>
                <a:latin typeface="+mj-lt"/>
                <a:ea typeface="+mj-ea"/>
                <a:cs typeface="+mj-cs"/>
              </a:rPr>
              <a:t> can and should add value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27</a:t>
            </a:fld>
            <a:endParaRPr lang="en-US"/>
          </a:p>
        </p:txBody>
      </p:sp>
      <p:pic>
        <p:nvPicPr>
          <p:cNvPr id="297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9" y="0"/>
            <a:ext cx="9204953"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100392" y="6021288"/>
            <a:ext cx="504056" cy="360040"/>
          </a:xfrm>
          <a:prstGeom prst="rect">
            <a:avLst/>
          </a:prstGeom>
          <a:solidFill>
            <a:srgbClr val="070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54206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28</a:t>
            </a:fld>
            <a:endParaRPr lang="en-US"/>
          </a:p>
        </p:txBody>
      </p:sp>
      <p:pic>
        <p:nvPicPr>
          <p:cNvPr id="303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4" y="0"/>
            <a:ext cx="913130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100392" y="6021288"/>
            <a:ext cx="504056" cy="360040"/>
          </a:xfrm>
          <a:prstGeom prst="rect">
            <a:avLst/>
          </a:prstGeom>
          <a:solidFill>
            <a:srgbClr val="070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rot="16200000">
            <a:off x="5548754" y="2817803"/>
            <a:ext cx="2304256" cy="646331"/>
          </a:xfrm>
          <a:prstGeom prst="rect">
            <a:avLst/>
          </a:prstGeom>
          <a:noFill/>
        </p:spPr>
        <p:txBody>
          <a:bodyPr wrap="square" rtlCol="0">
            <a:spAutoFit/>
          </a:bodyPr>
          <a:lstStyle/>
          <a:p>
            <a:pPr algn="ctr"/>
            <a:r>
              <a:rPr lang="en-US" b="1" dirty="0" smtClean="0">
                <a:solidFill>
                  <a:schemeClr val="bg1"/>
                </a:solidFill>
              </a:rPr>
              <a:t>Strategic issues</a:t>
            </a:r>
          </a:p>
          <a:p>
            <a:pPr algn="ctr"/>
            <a:r>
              <a:rPr lang="en-US" b="1" dirty="0" smtClean="0">
                <a:solidFill>
                  <a:schemeClr val="bg1"/>
                </a:solidFill>
              </a:rPr>
              <a:t>Engage HERE</a:t>
            </a:r>
            <a:endParaRPr lang="en-US" b="1" dirty="0">
              <a:solidFill>
                <a:schemeClr val="bg1"/>
              </a:solidFill>
            </a:endParaRPr>
          </a:p>
        </p:txBody>
      </p:sp>
      <p:cxnSp>
        <p:nvCxnSpPr>
          <p:cNvPr id="9" name="Straight Connector 8"/>
          <p:cNvCxnSpPr/>
          <p:nvPr/>
        </p:nvCxnSpPr>
        <p:spPr>
          <a:xfrm>
            <a:off x="6377716" y="1772816"/>
            <a:ext cx="0" cy="288032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02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3106"/>
                                        </p:tgtEl>
                                        <p:attrNameLst>
                                          <p:attrName>style.visibility</p:attrName>
                                        </p:attrNameLst>
                                      </p:cBhvr>
                                      <p:to>
                                        <p:strVal val="visible"/>
                                      </p:to>
                                    </p:set>
                                    <p:animEffect transition="in" filter="fade">
                                      <p:cBhvr>
                                        <p:cTn id="7" dur="500"/>
                                        <p:tgtEl>
                                          <p:spTgt spid="303106"/>
                                        </p:tgtEl>
                                      </p:cBhvr>
                                    </p:animEffect>
                                  </p:childTnLst>
                                </p:cTn>
                              </p:par>
                            </p:childTnLst>
                          </p:cTn>
                        </p:par>
                        <p:par>
                          <p:cTn id="8" fill="hold">
                            <p:stCondLst>
                              <p:cond delay="500"/>
                            </p:stCondLst>
                            <p:childTnLst>
                              <p:par>
                                <p:cTn id="9" presetID="2" presetClass="entr" presetSubtype="3"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2" presetClass="entr" presetSubtype="3"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79715" y="214290"/>
            <a:ext cx="6835491" cy="785817"/>
          </a:xfrm>
          <a:prstGeom prst="rect">
            <a:avLst/>
          </a:prstGeom>
        </p:spPr>
        <p:txBody>
          <a:bodyPr vert="horz" lIns="91440" tIns="45720" rIns="91440" bIns="45720" rtlCol="0" anchor="ctr">
            <a:noAutofit/>
          </a:bodyPr>
          <a:lstStyle/>
          <a:p>
            <a:r>
              <a:rPr lang="en-ZA" sz="2400" b="1" dirty="0" smtClean="0">
                <a:solidFill>
                  <a:schemeClr val="tx2"/>
                </a:solidFill>
              </a:rPr>
              <a:t>The engineering approach</a:t>
            </a:r>
            <a:endParaRPr lang="en-US" sz="2400" b="1" dirty="0">
              <a:solidFill>
                <a:schemeClr val="tx2"/>
              </a:solidFill>
            </a:endParaRPr>
          </a:p>
        </p:txBody>
      </p:sp>
      <p:pic>
        <p:nvPicPr>
          <p:cNvPr id="290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727" y="1988840"/>
            <a:ext cx="8096250" cy="40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701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0819"/>
                                        </p:tgtEl>
                                        <p:attrNameLst>
                                          <p:attrName>style.visibility</p:attrName>
                                        </p:attrNameLst>
                                      </p:cBhvr>
                                      <p:to>
                                        <p:strVal val="visible"/>
                                      </p:to>
                                    </p:set>
                                    <p:animEffect transition="in" filter="fade">
                                      <p:cBhvr>
                                        <p:cTn id="7" dur="2000"/>
                                        <p:tgtEl>
                                          <p:spTgt spid="290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Agenda</a:t>
            </a:r>
          </a:p>
          <a:p>
            <a:pPr lvl="0">
              <a:spcBef>
                <a:spcPct val="0"/>
              </a:spcBef>
              <a:defRPr/>
            </a:pPr>
            <a:r>
              <a:rPr lang="en-US" sz="2400" b="1" dirty="0">
                <a:solidFill>
                  <a:srgbClr val="002060"/>
                </a:solidFill>
                <a:latin typeface="+mj-lt"/>
                <a:ea typeface="+mj-ea"/>
                <a:cs typeface="+mj-cs"/>
              </a:rPr>
              <a:t>Strategy – what is it and how to develop actionable plans</a:t>
            </a:r>
          </a:p>
        </p:txBody>
      </p:sp>
      <p:sp>
        <p:nvSpPr>
          <p:cNvPr id="5" name="TextBox 4"/>
          <p:cNvSpPr txBox="1"/>
          <p:nvPr/>
        </p:nvSpPr>
        <p:spPr>
          <a:xfrm>
            <a:off x="642910" y="1628800"/>
            <a:ext cx="8143932" cy="4247317"/>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What </a:t>
            </a:r>
            <a:r>
              <a:rPr lang="en-US" dirty="0">
                <a:solidFill>
                  <a:schemeClr val="tx2"/>
                </a:solidFill>
              </a:rPr>
              <a:t>IS strategy really?</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a:solidFill>
                  <a:schemeClr val="tx2"/>
                </a:solidFill>
              </a:rPr>
              <a:t>Strategy defined in one sentence that everyone understands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a:solidFill>
                  <a:schemeClr val="tx2"/>
                </a:solidFill>
              </a:rPr>
              <a:t>How to define the strategic environment?</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a:solidFill>
                  <a:schemeClr val="tx2"/>
                </a:solidFill>
              </a:rPr>
              <a:t>How to measure strategic performance</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a:solidFill>
                  <a:schemeClr val="tx2"/>
                </a:solidFill>
              </a:rPr>
              <a:t>Driving strategic performance through to measurable and actionable plans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a:solidFill>
                  <a:schemeClr val="tx2"/>
                </a:solidFill>
              </a:rPr>
              <a:t>Driving strategic performance through to Key Performance </a:t>
            </a:r>
            <a:r>
              <a:rPr lang="en-US" dirty="0" smtClean="0">
                <a:solidFill>
                  <a:schemeClr val="tx2"/>
                </a:solidFill>
              </a:rPr>
              <a:t>Indicators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Summing up</a:t>
            </a: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3</a:t>
            </a:fld>
            <a:endParaRPr lang="en-US"/>
          </a:p>
        </p:txBody>
      </p:sp>
    </p:spTree>
    <p:extLst>
      <p:ext uri="{BB962C8B-B14F-4D97-AF65-F5344CB8AC3E}">
        <p14:creationId xmlns:p14="http://schemas.microsoft.com/office/powerpoint/2010/main" val="26409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500"/>
                                        <p:tgtEl>
                                          <p:spTgt spid="5">
                                            <p:txEl>
                                              <p:pRg st="6" end="6"/>
                                            </p:txEl>
                                          </p:spTgt>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500"/>
                                        <p:tgtEl>
                                          <p:spTgt spid="5">
                                            <p:txEl>
                                              <p:pRg st="8" end="8"/>
                                            </p:txEl>
                                          </p:spTgt>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500"/>
                                        <p:tgtEl>
                                          <p:spTgt spid="5">
                                            <p:txEl>
                                              <p:pRg st="10" end="10"/>
                                            </p:txEl>
                                          </p:spTgt>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animEffect transition="in" filter="fade">
                                      <p:cBhvr>
                                        <p:cTn id="31"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Agenda</a:t>
            </a:r>
          </a:p>
          <a:p>
            <a:pPr lvl="0">
              <a:spcBef>
                <a:spcPct val="0"/>
              </a:spcBef>
              <a:defRPr/>
            </a:pPr>
            <a:r>
              <a:rPr lang="en-US" sz="2400" b="1" dirty="0">
                <a:solidFill>
                  <a:srgbClr val="002060"/>
                </a:solidFill>
                <a:latin typeface="+mj-lt"/>
                <a:ea typeface="+mj-ea"/>
                <a:cs typeface="+mj-cs"/>
              </a:rPr>
              <a:t>Strategy – what is it and how to develop actionable plans</a:t>
            </a:r>
          </a:p>
        </p:txBody>
      </p:sp>
      <p:sp>
        <p:nvSpPr>
          <p:cNvPr id="5" name="TextBox 4"/>
          <p:cNvSpPr txBox="1"/>
          <p:nvPr/>
        </p:nvSpPr>
        <p:spPr>
          <a:xfrm>
            <a:off x="642910" y="1628800"/>
            <a:ext cx="8143932" cy="1477328"/>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bg1">
                    <a:lumMod val="65000"/>
                  </a:schemeClr>
                </a:solidFill>
              </a:rPr>
              <a:t>What </a:t>
            </a:r>
            <a:r>
              <a:rPr lang="en-US" dirty="0">
                <a:solidFill>
                  <a:schemeClr val="bg1">
                    <a:lumMod val="65000"/>
                  </a:schemeClr>
                </a:solidFill>
              </a:rPr>
              <a:t>IS strategy really?</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a:solidFill>
                  <a:schemeClr val="bg1">
                    <a:lumMod val="65000"/>
                  </a:schemeClr>
                </a:solidFill>
              </a:rPr>
              <a:t>Strategy defined in one sentence that everyone understands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b="1" dirty="0">
                <a:solidFill>
                  <a:schemeClr val="tx2"/>
                </a:solidFill>
              </a:rPr>
              <a:t>How to define the strategic environment</a:t>
            </a:r>
            <a:r>
              <a:rPr lang="en-US" b="1" dirty="0" smtClean="0">
                <a:solidFill>
                  <a:schemeClr val="tx2"/>
                </a:solidFill>
              </a:rPr>
              <a:t>?</a:t>
            </a:r>
            <a:endParaRPr lang="en-US" b="1"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30</a:t>
            </a:fld>
            <a:endParaRPr lang="en-US"/>
          </a:p>
        </p:txBody>
      </p:sp>
    </p:spTree>
    <p:extLst>
      <p:ext uri="{BB962C8B-B14F-4D97-AF65-F5344CB8AC3E}">
        <p14:creationId xmlns:p14="http://schemas.microsoft.com/office/powerpoint/2010/main" val="48658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
                                            <p:txEl>
                                              <p:pRg st="4" end="4"/>
                                            </p:txEl>
                                          </p:spTgt>
                                        </p:tgtEl>
                                        <p:attrNameLst>
                                          <p:attrName>style.visibility</p:attrName>
                                        </p:attrNameLst>
                                      </p:cBhvr>
                                      <p:to>
                                        <p:strVal val="visible"/>
                                      </p:to>
                                    </p:set>
                                    <p:animEffect transition="in" filter="fade">
                                      <p:cBhvr>
                                        <p:cTn id="1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There IS great opportunity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err="1" smtClean="0">
                <a:ln>
                  <a:noFill/>
                </a:ln>
                <a:solidFill>
                  <a:srgbClr val="002060"/>
                </a:solidFill>
                <a:effectLst/>
                <a:uLnTx/>
                <a:uFillTx/>
                <a:latin typeface="+mj-lt"/>
                <a:ea typeface="+mj-ea"/>
                <a:cs typeface="+mj-cs"/>
              </a:rPr>
              <a:t>ERP</a:t>
            </a:r>
            <a:r>
              <a:rPr kumimoji="0" lang="en-ZA" sz="2400" b="1" i="0" u="none" strike="noStrike" kern="1200" cap="none" spc="0" normalizeH="0" baseline="0" noProof="0" dirty="0" smtClean="0">
                <a:ln>
                  <a:noFill/>
                </a:ln>
                <a:solidFill>
                  <a:srgbClr val="002060"/>
                </a:solidFill>
                <a:effectLst/>
                <a:uLnTx/>
                <a:uFillTx/>
                <a:latin typeface="+mj-lt"/>
                <a:ea typeface="+mj-ea"/>
                <a:cs typeface="+mj-cs"/>
              </a:rPr>
              <a:t> can and should add value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31</a:t>
            </a:fld>
            <a:endParaRPr lang="en-US"/>
          </a:p>
        </p:txBody>
      </p:sp>
      <p:pic>
        <p:nvPicPr>
          <p:cNvPr id="289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0" y="0"/>
            <a:ext cx="913949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100392" y="6021288"/>
            <a:ext cx="504056" cy="360040"/>
          </a:xfrm>
          <a:prstGeom prst="rect">
            <a:avLst/>
          </a:prstGeom>
          <a:solidFill>
            <a:srgbClr val="070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195736" y="5824531"/>
            <a:ext cx="6544416" cy="584775"/>
          </a:xfrm>
          <a:prstGeom prst="rect">
            <a:avLst/>
          </a:prstGeom>
          <a:noFill/>
        </p:spPr>
        <p:txBody>
          <a:bodyPr wrap="square" rtlCol="0">
            <a:spAutoFit/>
          </a:bodyPr>
          <a:lstStyle/>
          <a:p>
            <a:r>
              <a:rPr lang="en-US" sz="1600" b="1" i="1" dirty="0" smtClean="0">
                <a:solidFill>
                  <a:srgbClr val="FFFF00"/>
                </a:solidFill>
              </a:rPr>
              <a:t>Refer ALSO Michel Robert on “Strategic Driving Force”</a:t>
            </a:r>
          </a:p>
          <a:p>
            <a:r>
              <a:rPr lang="en-US" sz="1600" b="1" i="1" dirty="0">
                <a:solidFill>
                  <a:srgbClr val="FFFF00"/>
                </a:solidFill>
              </a:rPr>
              <a:t>http://www.decisionprocesses.com/</a:t>
            </a:r>
          </a:p>
        </p:txBody>
      </p:sp>
    </p:spTree>
    <p:extLst>
      <p:ext uri="{BB962C8B-B14F-4D97-AF65-F5344CB8AC3E}">
        <p14:creationId xmlns:p14="http://schemas.microsoft.com/office/powerpoint/2010/main" val="211513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9794"/>
                                        </p:tgtEl>
                                        <p:attrNameLst>
                                          <p:attrName>style.visibility</p:attrName>
                                        </p:attrNameLst>
                                      </p:cBhvr>
                                      <p:to>
                                        <p:strVal val="visible"/>
                                      </p:to>
                                    </p:set>
                                    <p:animEffect transition="in" filter="fade">
                                      <p:cBhvr>
                                        <p:cTn id="7" dur="500"/>
                                        <p:tgtEl>
                                          <p:spTgt spid="289794"/>
                                        </p:tgtEl>
                                      </p:cBhvr>
                                    </p:animEffect>
                                  </p:childTnLst>
                                </p:cTn>
                              </p:par>
                            </p:childTnLst>
                          </p:cTn>
                        </p:par>
                        <p:par>
                          <p:cTn id="8" fill="hold">
                            <p:stCondLst>
                              <p:cond delay="500"/>
                            </p:stCondLst>
                            <p:childTnLst>
                              <p:par>
                                <p:cTn id="9" presetID="2" presetClass="entr" presetSubtype="3"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2" y="1772816"/>
            <a:ext cx="9052530" cy="4245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Analysis of the strategic environment</a:t>
            </a:r>
            <a:endParaRPr lang="en-US" sz="2400" b="1" dirty="0">
              <a:solidFill>
                <a:srgbClr val="002060"/>
              </a:solidFill>
              <a:latin typeface="Verdana" pitchFamily="34" charset="0"/>
            </a:endParaRPr>
          </a:p>
        </p:txBody>
      </p:sp>
    </p:spTree>
    <p:extLst>
      <p:ext uri="{BB962C8B-B14F-4D97-AF65-F5344CB8AC3E}">
        <p14:creationId xmlns:p14="http://schemas.microsoft.com/office/powerpoint/2010/main" val="96196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1842"/>
                                        </p:tgtEl>
                                        <p:attrNameLst>
                                          <p:attrName>style.visibility</p:attrName>
                                        </p:attrNameLst>
                                      </p:cBhvr>
                                      <p:to>
                                        <p:strVal val="visible"/>
                                      </p:to>
                                    </p:set>
                                    <p:animEffect transition="in" filter="fade">
                                      <p:cBhvr>
                                        <p:cTn id="7" dur="2000"/>
                                        <p:tgtEl>
                                          <p:spTgt spid="291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There IS great opportunity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err="1" smtClean="0">
                <a:ln>
                  <a:noFill/>
                </a:ln>
                <a:solidFill>
                  <a:srgbClr val="002060"/>
                </a:solidFill>
                <a:effectLst/>
                <a:uLnTx/>
                <a:uFillTx/>
                <a:latin typeface="+mj-lt"/>
                <a:ea typeface="+mj-ea"/>
                <a:cs typeface="+mj-cs"/>
              </a:rPr>
              <a:t>ERP</a:t>
            </a:r>
            <a:r>
              <a:rPr kumimoji="0" lang="en-ZA" sz="2400" b="1" i="0" u="none" strike="noStrike" kern="1200" cap="none" spc="0" normalizeH="0" baseline="0" noProof="0" dirty="0" smtClean="0">
                <a:ln>
                  <a:noFill/>
                </a:ln>
                <a:solidFill>
                  <a:srgbClr val="002060"/>
                </a:solidFill>
                <a:effectLst/>
                <a:uLnTx/>
                <a:uFillTx/>
                <a:latin typeface="+mj-lt"/>
                <a:ea typeface="+mj-ea"/>
                <a:cs typeface="+mj-cs"/>
              </a:rPr>
              <a:t> can and should add value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33</a:t>
            </a:fld>
            <a:endParaRPr lang="en-US"/>
          </a:p>
        </p:txBody>
      </p:sp>
      <p:pic>
        <p:nvPicPr>
          <p:cNvPr id="305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48" y="-22008"/>
            <a:ext cx="9172447" cy="6880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82906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7" y="1484784"/>
            <a:ext cx="8620125"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Developing a robust strategic design</a:t>
            </a:r>
            <a:endParaRPr lang="en-US" sz="2400" b="1" dirty="0">
              <a:solidFill>
                <a:srgbClr val="002060"/>
              </a:solidFill>
              <a:latin typeface="Verdana" pitchFamily="34" charset="0"/>
            </a:endParaRPr>
          </a:p>
        </p:txBody>
      </p:sp>
    </p:spTree>
    <p:extLst>
      <p:ext uri="{BB962C8B-B14F-4D97-AF65-F5344CB8AC3E}">
        <p14:creationId xmlns:p14="http://schemas.microsoft.com/office/powerpoint/2010/main" val="3755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2866"/>
                                        </p:tgtEl>
                                        <p:attrNameLst>
                                          <p:attrName>style.visibility</p:attrName>
                                        </p:attrNameLst>
                                      </p:cBhvr>
                                      <p:to>
                                        <p:strVal val="visible"/>
                                      </p:to>
                                    </p:set>
                                    <p:animEffect transition="in" filter="fade">
                                      <p:cBhvr>
                                        <p:cTn id="7" dur="2000"/>
                                        <p:tgtEl>
                                          <p:spTgt spid="292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Determining the ESSENCE of the business and how it thrives</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556792"/>
            <a:ext cx="8143932" cy="4708981"/>
          </a:xfrm>
          <a:prstGeom prst="rect">
            <a:avLst/>
          </a:prstGeom>
          <a:noFill/>
        </p:spPr>
        <p:txBody>
          <a:bodyPr wrap="square" rtlCol="0">
            <a:spAutoFit/>
          </a:bodyPr>
          <a:lstStyle/>
          <a:p>
            <a:pPr marL="342900" indent="-342900">
              <a:lnSpc>
                <a:spcPts val="1800"/>
              </a:lnSpc>
              <a:buClr>
                <a:schemeClr val="tx2"/>
              </a:buClr>
              <a:buFont typeface="+mj-lt"/>
              <a:buAutoNum type="arabicPeriod"/>
            </a:pPr>
            <a:r>
              <a:rPr lang="en-US" dirty="0" smtClean="0">
                <a:solidFill>
                  <a:schemeClr val="tx2"/>
                </a:solidFill>
              </a:rPr>
              <a:t>Experienced strategic facilitator</a:t>
            </a:r>
          </a:p>
          <a:p>
            <a:pPr marL="342900" indent="-342900">
              <a:lnSpc>
                <a:spcPts val="1800"/>
              </a:lnSpc>
              <a:buClr>
                <a:schemeClr val="tx2"/>
              </a:buClr>
              <a:buFont typeface="+mj-lt"/>
              <a:buAutoNum type="arabicPeriod"/>
            </a:pPr>
            <a:endParaRPr lang="en-US" dirty="0">
              <a:solidFill>
                <a:schemeClr val="tx2"/>
              </a:solidFill>
            </a:endParaRPr>
          </a:p>
          <a:p>
            <a:pPr marL="342900" indent="-342900">
              <a:lnSpc>
                <a:spcPts val="1800"/>
              </a:lnSpc>
              <a:buClr>
                <a:schemeClr val="tx2"/>
              </a:buClr>
              <a:buFont typeface="+mj-lt"/>
              <a:buAutoNum type="arabicPeriod"/>
            </a:pPr>
            <a:r>
              <a:rPr lang="en-US" dirty="0" smtClean="0">
                <a:solidFill>
                  <a:schemeClr val="tx2"/>
                </a:solidFill>
              </a:rPr>
              <a:t>Interview each executive one on one starting with the CEO</a:t>
            </a:r>
          </a:p>
          <a:p>
            <a:pPr marL="342900" indent="-342900">
              <a:lnSpc>
                <a:spcPts val="1800"/>
              </a:lnSpc>
              <a:buClr>
                <a:schemeClr val="tx2"/>
              </a:buClr>
              <a:buFont typeface="+mj-lt"/>
              <a:buAutoNum type="arabicPeriod"/>
            </a:pPr>
            <a:endParaRPr lang="en-US" dirty="0">
              <a:solidFill>
                <a:schemeClr val="tx2"/>
              </a:solidFill>
            </a:endParaRPr>
          </a:p>
          <a:p>
            <a:pPr marL="342900" indent="-342900">
              <a:lnSpc>
                <a:spcPts val="1800"/>
              </a:lnSpc>
              <a:buClr>
                <a:schemeClr val="tx2"/>
              </a:buClr>
              <a:buFont typeface="+mj-lt"/>
              <a:buAutoNum type="arabicPeriod"/>
            </a:pPr>
            <a:r>
              <a:rPr lang="en-US" dirty="0" smtClean="0">
                <a:solidFill>
                  <a:schemeClr val="tx2"/>
                </a:solidFill>
              </a:rPr>
              <a:t>“</a:t>
            </a:r>
            <a:r>
              <a:rPr lang="en-US" i="1" dirty="0" smtClean="0">
                <a:solidFill>
                  <a:schemeClr val="tx2"/>
                </a:solidFill>
              </a:rPr>
              <a:t>Please will you tell me the essence of your business and how it thrives – what differentiates you from your competition?”</a:t>
            </a:r>
          </a:p>
          <a:p>
            <a:pPr marL="342900" indent="-342900">
              <a:lnSpc>
                <a:spcPts val="1800"/>
              </a:lnSpc>
              <a:buClr>
                <a:schemeClr val="tx2"/>
              </a:buClr>
              <a:buFont typeface="+mj-lt"/>
              <a:buAutoNum type="arabicPeriod"/>
            </a:pPr>
            <a:endParaRPr lang="en-US" dirty="0">
              <a:solidFill>
                <a:schemeClr val="tx2"/>
              </a:solidFill>
            </a:endParaRPr>
          </a:p>
          <a:p>
            <a:pPr marL="342900" indent="-342900">
              <a:lnSpc>
                <a:spcPts val="1800"/>
              </a:lnSpc>
              <a:buClr>
                <a:schemeClr val="tx2"/>
              </a:buClr>
              <a:buFont typeface="+mj-lt"/>
              <a:buAutoNum type="arabicPeriod"/>
            </a:pPr>
            <a:r>
              <a:rPr lang="en-US" dirty="0" smtClean="0">
                <a:solidFill>
                  <a:schemeClr val="tx2"/>
                </a:solidFill>
              </a:rPr>
              <a:t>Listen carefully</a:t>
            </a:r>
          </a:p>
          <a:p>
            <a:pPr marL="342900" indent="-342900">
              <a:lnSpc>
                <a:spcPts val="1800"/>
              </a:lnSpc>
              <a:buClr>
                <a:schemeClr val="tx2"/>
              </a:buClr>
              <a:buFont typeface="+mj-lt"/>
              <a:buAutoNum type="arabicPeriod"/>
            </a:pPr>
            <a:endParaRPr lang="en-US" dirty="0">
              <a:solidFill>
                <a:schemeClr val="tx2"/>
              </a:solidFill>
            </a:endParaRPr>
          </a:p>
          <a:p>
            <a:pPr marL="342900" indent="-342900">
              <a:lnSpc>
                <a:spcPts val="1800"/>
              </a:lnSpc>
              <a:buClr>
                <a:schemeClr val="tx2"/>
              </a:buClr>
              <a:buFont typeface="+mj-lt"/>
              <a:buAutoNum type="arabicPeriod"/>
            </a:pPr>
            <a:r>
              <a:rPr lang="en-US" dirty="0" smtClean="0">
                <a:solidFill>
                  <a:schemeClr val="tx2"/>
                </a:solidFill>
              </a:rPr>
              <a:t>Take lots of notes</a:t>
            </a:r>
          </a:p>
          <a:p>
            <a:pPr marL="342900" indent="-342900">
              <a:lnSpc>
                <a:spcPts val="1800"/>
              </a:lnSpc>
              <a:buClr>
                <a:schemeClr val="tx2"/>
              </a:buClr>
              <a:buFont typeface="+mj-lt"/>
              <a:buAutoNum type="arabicPeriod"/>
            </a:pPr>
            <a:endParaRPr lang="en-US" dirty="0">
              <a:solidFill>
                <a:schemeClr val="tx2"/>
              </a:solidFill>
            </a:endParaRPr>
          </a:p>
          <a:p>
            <a:pPr marL="342900" indent="-342900">
              <a:lnSpc>
                <a:spcPts val="1800"/>
              </a:lnSpc>
              <a:buClr>
                <a:schemeClr val="tx2"/>
              </a:buClr>
              <a:buFont typeface="+mj-lt"/>
              <a:buAutoNum type="arabicPeriod"/>
            </a:pPr>
            <a:r>
              <a:rPr lang="en-US" dirty="0" smtClean="0">
                <a:solidFill>
                  <a:schemeClr val="tx2"/>
                </a:solidFill>
              </a:rPr>
              <a:t>After completing the interviews synthesize ALL the views to arrive at a SINGLE SENTENCE amplified as necessary with further detail</a:t>
            </a:r>
          </a:p>
          <a:p>
            <a:pPr marL="342900" indent="-342900">
              <a:lnSpc>
                <a:spcPts val="1800"/>
              </a:lnSpc>
              <a:buClr>
                <a:schemeClr val="tx2"/>
              </a:buClr>
              <a:buFont typeface="+mj-lt"/>
              <a:buAutoNum type="arabicPeriod"/>
            </a:pPr>
            <a:endParaRPr lang="en-US" dirty="0">
              <a:solidFill>
                <a:schemeClr val="tx2"/>
              </a:solidFill>
            </a:endParaRPr>
          </a:p>
          <a:p>
            <a:pPr marL="342900" indent="-342900">
              <a:lnSpc>
                <a:spcPts val="1800"/>
              </a:lnSpc>
              <a:buClr>
                <a:schemeClr val="tx2"/>
              </a:buClr>
              <a:buFont typeface="+mj-lt"/>
              <a:buAutoNum type="arabicPeriod"/>
            </a:pPr>
            <a:r>
              <a:rPr lang="en-US" dirty="0" smtClean="0">
                <a:solidFill>
                  <a:schemeClr val="tx2"/>
                </a:solidFill>
              </a:rPr>
              <a:t>If an executive differs with the CEO then, unless the CEO has just arrived, the CEO’s view must prevail, particularly if the CEO is the founder or has been there for many years</a:t>
            </a:r>
          </a:p>
          <a:p>
            <a:pPr marL="342900" indent="-342900">
              <a:lnSpc>
                <a:spcPts val="1800"/>
              </a:lnSpc>
              <a:buClr>
                <a:schemeClr val="tx2"/>
              </a:buClr>
              <a:buFont typeface="+mj-lt"/>
              <a:buAutoNum type="arabicPeriod"/>
            </a:pPr>
            <a:endParaRPr lang="en-US" dirty="0">
              <a:solidFill>
                <a:schemeClr val="tx2"/>
              </a:solidFill>
            </a:endParaRPr>
          </a:p>
          <a:p>
            <a:pPr marL="342900" indent="-342900">
              <a:lnSpc>
                <a:spcPts val="1800"/>
              </a:lnSpc>
              <a:buClr>
                <a:schemeClr val="tx2"/>
              </a:buClr>
              <a:buFont typeface="+mj-lt"/>
              <a:buAutoNum type="arabicPeriod"/>
            </a:pPr>
            <a:r>
              <a:rPr lang="en-US" dirty="0" smtClean="0">
                <a:solidFill>
                  <a:schemeClr val="tx2"/>
                </a:solidFill>
              </a:rPr>
              <a:t>New executives can be FAR off the mark</a:t>
            </a: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35</a:t>
            </a:fld>
            <a:endParaRPr lang="en-US"/>
          </a:p>
        </p:txBody>
      </p:sp>
    </p:spTree>
    <p:extLst>
      <p:ext uri="{BB962C8B-B14F-4D97-AF65-F5344CB8AC3E}">
        <p14:creationId xmlns:p14="http://schemas.microsoft.com/office/powerpoint/2010/main" val="73277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1000"/>
                                        <p:tgtEl>
                                          <p:spTgt spid="5">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1000"/>
                                        <p:tgtEl>
                                          <p:spTgt spid="5">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1000"/>
                                        <p:tgtEl>
                                          <p:spTgt spid="5">
                                            <p:txEl>
                                              <p:pRg st="6" end="6"/>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1000"/>
                                        <p:tgtEl>
                                          <p:spTgt spid="5">
                                            <p:txEl>
                                              <p:pRg st="8" end="8"/>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1000"/>
                                        <p:tgtEl>
                                          <p:spTgt spid="5">
                                            <p:txEl>
                                              <p:pRg st="10" end="10"/>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animEffect transition="in" filter="fade">
                                      <p:cBhvr>
                                        <p:cTn id="31" dur="1000"/>
                                        <p:tgtEl>
                                          <p:spTgt spid="5">
                                            <p:txEl>
                                              <p:pRg st="12" end="12"/>
                                            </p:txEl>
                                          </p:spTgt>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5">
                                            <p:txEl>
                                              <p:pRg st="14" end="14"/>
                                            </p:txEl>
                                          </p:spTgt>
                                        </p:tgtEl>
                                        <p:attrNameLst>
                                          <p:attrName>style.visibility</p:attrName>
                                        </p:attrNameLst>
                                      </p:cBhvr>
                                      <p:to>
                                        <p:strVal val="visible"/>
                                      </p:to>
                                    </p:set>
                                    <p:animEffect transition="in" filter="fade">
                                      <p:cBhvr>
                                        <p:cTn id="35" dur="10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Strategic Snapshots</a:t>
            </a:r>
            <a:r>
              <a:rPr kumimoji="0" lang="en-ZA" sz="2400" b="1" i="0" u="none" strike="noStrike" kern="1200" cap="none" spc="0" normalizeH="0" noProof="0" dirty="0" smtClean="0">
                <a:ln>
                  <a:noFill/>
                </a:ln>
                <a:solidFill>
                  <a:srgbClr val="002060"/>
                </a:solidFill>
                <a:effectLst/>
                <a:uLnTx/>
                <a:uFillTx/>
                <a:latin typeface="+mj-lt"/>
                <a:ea typeface="+mj-ea"/>
                <a:cs typeface="+mj-cs"/>
              </a:rPr>
              <a:t> – </a:t>
            </a:r>
            <a:r>
              <a:rPr kumimoji="0" lang="en-ZA" sz="2400" b="1" i="0" u="none" strike="noStrike" kern="1200" cap="none" spc="0" normalizeH="0" noProof="0" dirty="0" err="1" smtClean="0">
                <a:ln>
                  <a:noFill/>
                </a:ln>
                <a:solidFill>
                  <a:srgbClr val="002060"/>
                </a:solidFill>
                <a:effectLst/>
                <a:uLnTx/>
                <a:uFillTx/>
                <a:latin typeface="+mj-lt"/>
                <a:ea typeface="+mj-ea"/>
                <a:cs typeface="+mj-cs"/>
              </a:rPr>
              <a:t>StratSnap</a:t>
            </a:r>
            <a:r>
              <a:rPr kumimoji="0" lang="en-ZA" sz="2400" b="1" i="0" u="none" strike="noStrike" kern="1200" cap="none" spc="0" normalizeH="0" baseline="30000" noProof="0" dirty="0" smtClean="0">
                <a:ln>
                  <a:noFill/>
                </a:ln>
                <a:solidFill>
                  <a:srgbClr val="002060"/>
                </a:solidFill>
                <a:effectLst/>
                <a:uLnTx/>
                <a:uFillTx/>
                <a:latin typeface="+mj-lt"/>
                <a:ea typeface="+mj-ea"/>
                <a:cs typeface="+mj-cs"/>
              </a:rPr>
              <a:t>©</a:t>
            </a:r>
            <a:r>
              <a:rPr kumimoji="0" lang="en-ZA" sz="2400" b="1" i="0" u="none" strike="noStrike" kern="1200" cap="none" spc="0" normalizeH="0" noProof="0" dirty="0" smtClean="0">
                <a:ln>
                  <a:noFill/>
                </a:ln>
                <a:solidFill>
                  <a:srgbClr val="002060"/>
                </a:solidFill>
                <a:effectLst/>
                <a:uLnTx/>
                <a:uFillTx/>
                <a:latin typeface="+mj-lt"/>
                <a:ea typeface="+mj-ea"/>
                <a:cs typeface="+mj-cs"/>
              </a:rPr>
              <a:t> </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484784"/>
            <a:ext cx="8143932" cy="5324535"/>
          </a:xfrm>
          <a:prstGeom prst="rect">
            <a:avLst/>
          </a:prstGeom>
          <a:noFill/>
        </p:spPr>
        <p:txBody>
          <a:bodyPr wrap="square" rtlCol="0">
            <a:spAutoFit/>
          </a:bodyPr>
          <a:lstStyle/>
          <a:p>
            <a:pPr marL="342900" indent="-342900">
              <a:lnSpc>
                <a:spcPts val="1700"/>
              </a:lnSpc>
              <a:buClr>
                <a:schemeClr val="tx2"/>
              </a:buClr>
              <a:buFont typeface="+mj-lt"/>
              <a:buAutoNum type="arabicPeriod"/>
            </a:pPr>
            <a:r>
              <a:rPr lang="en-US" dirty="0" smtClean="0">
                <a:solidFill>
                  <a:schemeClr val="tx2"/>
                </a:solidFill>
              </a:rPr>
              <a:t>One focus question =  one Snapshot</a:t>
            </a:r>
          </a:p>
          <a:p>
            <a:pPr marL="342900" indent="-342900">
              <a:lnSpc>
                <a:spcPts val="1700"/>
              </a:lnSpc>
              <a:buClr>
                <a:schemeClr val="tx2"/>
              </a:buClr>
              <a:buFont typeface="+mj-lt"/>
              <a:buAutoNum type="arabicPeriod"/>
            </a:pPr>
            <a:endParaRPr lang="en-US" dirty="0">
              <a:solidFill>
                <a:schemeClr val="tx2"/>
              </a:solidFill>
            </a:endParaRPr>
          </a:p>
          <a:p>
            <a:pPr marL="342900" indent="-342900">
              <a:lnSpc>
                <a:spcPts val="1700"/>
              </a:lnSpc>
              <a:buClr>
                <a:schemeClr val="tx2"/>
              </a:buClr>
              <a:buFont typeface="+mj-lt"/>
              <a:buAutoNum type="arabicPeriod"/>
            </a:pPr>
            <a:r>
              <a:rPr lang="en-US" dirty="0" smtClean="0">
                <a:solidFill>
                  <a:schemeClr val="tx2"/>
                </a:solidFill>
              </a:rPr>
              <a:t>Constantly narrowing focus to the 20% of issues that will deliver 80% of the value</a:t>
            </a:r>
          </a:p>
          <a:p>
            <a:pPr marL="342900" indent="-342900">
              <a:lnSpc>
                <a:spcPts val="1700"/>
              </a:lnSpc>
              <a:buClr>
                <a:schemeClr val="tx2"/>
              </a:buClr>
              <a:buFont typeface="+mj-lt"/>
              <a:buAutoNum type="arabicPeriod"/>
            </a:pPr>
            <a:endParaRPr lang="en-US" dirty="0">
              <a:solidFill>
                <a:schemeClr val="tx2"/>
              </a:solidFill>
            </a:endParaRPr>
          </a:p>
          <a:p>
            <a:pPr marL="342900" indent="-342900">
              <a:lnSpc>
                <a:spcPts val="1700"/>
              </a:lnSpc>
              <a:buClr>
                <a:schemeClr val="tx2"/>
              </a:buClr>
              <a:buFont typeface="+mj-lt"/>
              <a:buAutoNum type="arabicPeriod"/>
            </a:pPr>
            <a:r>
              <a:rPr lang="en-US" dirty="0" smtClean="0">
                <a:solidFill>
                  <a:schemeClr val="tx2"/>
                </a:solidFill>
              </a:rPr>
              <a:t>Brainstorm</a:t>
            </a:r>
          </a:p>
          <a:p>
            <a:pPr marL="342900" indent="-342900">
              <a:lnSpc>
                <a:spcPts val="1700"/>
              </a:lnSpc>
              <a:buClr>
                <a:schemeClr val="tx2"/>
              </a:buClr>
              <a:buFont typeface="+mj-lt"/>
              <a:buAutoNum type="arabicPeriod"/>
            </a:pPr>
            <a:endParaRPr lang="en-US" dirty="0">
              <a:solidFill>
                <a:schemeClr val="tx2"/>
              </a:solidFill>
            </a:endParaRPr>
          </a:p>
          <a:p>
            <a:pPr marL="342900" indent="-342900">
              <a:lnSpc>
                <a:spcPts val="1700"/>
              </a:lnSpc>
              <a:buClr>
                <a:schemeClr val="tx2"/>
              </a:buClr>
              <a:buFont typeface="+mj-lt"/>
              <a:buAutoNum type="arabicPeriod"/>
            </a:pPr>
            <a:r>
              <a:rPr lang="en-US" dirty="0" smtClean="0">
                <a:solidFill>
                  <a:schemeClr val="tx2"/>
                </a:solidFill>
              </a:rPr>
              <a:t>Synthesize Critical Factors -- seven</a:t>
            </a:r>
          </a:p>
          <a:p>
            <a:pPr marL="342900" indent="-342900">
              <a:lnSpc>
                <a:spcPts val="1700"/>
              </a:lnSpc>
              <a:buClr>
                <a:schemeClr val="tx2"/>
              </a:buClr>
              <a:buFont typeface="+mj-lt"/>
              <a:buAutoNum type="arabicPeriod"/>
            </a:pPr>
            <a:endParaRPr lang="en-US" dirty="0">
              <a:solidFill>
                <a:schemeClr val="tx2"/>
              </a:solidFill>
            </a:endParaRPr>
          </a:p>
          <a:p>
            <a:pPr marL="342900" indent="-342900">
              <a:lnSpc>
                <a:spcPts val="1700"/>
              </a:lnSpc>
              <a:buClr>
                <a:schemeClr val="tx2"/>
              </a:buClr>
              <a:buFont typeface="+mj-lt"/>
              <a:buAutoNum type="arabicPeriod"/>
            </a:pPr>
            <a:r>
              <a:rPr lang="en-US" dirty="0" smtClean="0">
                <a:solidFill>
                  <a:schemeClr val="tx2"/>
                </a:solidFill>
              </a:rPr>
              <a:t>Weight – relative importance</a:t>
            </a:r>
          </a:p>
          <a:p>
            <a:pPr marL="342900" indent="-342900">
              <a:lnSpc>
                <a:spcPts val="1700"/>
              </a:lnSpc>
              <a:buClr>
                <a:schemeClr val="tx2"/>
              </a:buClr>
              <a:buFont typeface="+mj-lt"/>
              <a:buAutoNum type="arabicPeriod"/>
            </a:pPr>
            <a:endParaRPr lang="en-US" dirty="0">
              <a:solidFill>
                <a:schemeClr val="tx2"/>
              </a:solidFill>
            </a:endParaRPr>
          </a:p>
          <a:p>
            <a:pPr marL="342900" indent="-342900">
              <a:lnSpc>
                <a:spcPts val="1700"/>
              </a:lnSpc>
              <a:buClr>
                <a:schemeClr val="tx2"/>
              </a:buClr>
              <a:buFont typeface="+mj-lt"/>
              <a:buAutoNum type="arabicPeriod"/>
            </a:pPr>
            <a:r>
              <a:rPr lang="en-US" dirty="0" smtClean="0">
                <a:solidFill>
                  <a:schemeClr val="tx2"/>
                </a:solidFill>
              </a:rPr>
              <a:t>Score – performance – historic, current, forecast, objective</a:t>
            </a:r>
          </a:p>
          <a:p>
            <a:pPr marL="342900" indent="-342900">
              <a:lnSpc>
                <a:spcPts val="1700"/>
              </a:lnSpc>
              <a:buClr>
                <a:schemeClr val="tx2"/>
              </a:buClr>
              <a:buFont typeface="+mj-lt"/>
              <a:buAutoNum type="arabicPeriod"/>
            </a:pPr>
            <a:endParaRPr lang="en-US" dirty="0">
              <a:solidFill>
                <a:schemeClr val="tx2"/>
              </a:solidFill>
            </a:endParaRPr>
          </a:p>
          <a:p>
            <a:pPr marL="342900" indent="-342900">
              <a:lnSpc>
                <a:spcPts val="1700"/>
              </a:lnSpc>
              <a:buClr>
                <a:schemeClr val="tx2"/>
              </a:buClr>
              <a:buFont typeface="+mj-lt"/>
              <a:buAutoNum type="arabicPeriod"/>
            </a:pPr>
            <a:r>
              <a:rPr lang="en-US" dirty="0" smtClean="0">
                <a:solidFill>
                  <a:schemeClr val="tx2"/>
                </a:solidFill>
              </a:rPr>
              <a:t>Weighted Gap</a:t>
            </a:r>
          </a:p>
          <a:p>
            <a:pPr marL="342900" indent="-342900">
              <a:lnSpc>
                <a:spcPts val="1700"/>
              </a:lnSpc>
              <a:buClr>
                <a:schemeClr val="tx2"/>
              </a:buClr>
              <a:buFont typeface="+mj-lt"/>
              <a:buAutoNum type="arabicPeriod"/>
            </a:pPr>
            <a:endParaRPr lang="en-US" dirty="0">
              <a:solidFill>
                <a:schemeClr val="tx2"/>
              </a:solidFill>
            </a:endParaRPr>
          </a:p>
          <a:p>
            <a:pPr marL="342900" indent="-342900">
              <a:lnSpc>
                <a:spcPts val="1700"/>
              </a:lnSpc>
              <a:buClr>
                <a:schemeClr val="tx2"/>
              </a:buClr>
              <a:buFont typeface="+mj-lt"/>
              <a:buAutoNum type="arabicPeriod"/>
            </a:pPr>
            <a:r>
              <a:rPr lang="en-US" dirty="0" smtClean="0">
                <a:solidFill>
                  <a:schemeClr val="tx2"/>
                </a:solidFill>
              </a:rPr>
              <a:t>Feeds </a:t>
            </a:r>
            <a:r>
              <a:rPr lang="en-US" dirty="0" err="1" smtClean="0">
                <a:solidFill>
                  <a:schemeClr val="tx2"/>
                </a:solidFill>
              </a:rPr>
              <a:t>StratGap</a:t>
            </a:r>
            <a:r>
              <a:rPr lang="en-US" baseline="30000" dirty="0" smtClean="0">
                <a:solidFill>
                  <a:schemeClr val="tx2"/>
                </a:solidFill>
              </a:rPr>
              <a:t>©</a:t>
            </a:r>
            <a:r>
              <a:rPr lang="en-US" dirty="0" smtClean="0">
                <a:solidFill>
                  <a:schemeClr val="tx2"/>
                </a:solidFill>
              </a:rPr>
              <a:t> gap analysis method</a:t>
            </a:r>
          </a:p>
          <a:p>
            <a:pPr marL="342900" indent="-342900">
              <a:lnSpc>
                <a:spcPts val="1700"/>
              </a:lnSpc>
              <a:buClr>
                <a:schemeClr val="tx2"/>
              </a:buClr>
              <a:buFont typeface="+mj-lt"/>
              <a:buAutoNum type="arabicPeriod"/>
            </a:pPr>
            <a:endParaRPr lang="en-US" dirty="0">
              <a:solidFill>
                <a:schemeClr val="tx2"/>
              </a:solidFill>
            </a:endParaRPr>
          </a:p>
          <a:p>
            <a:pPr marL="342900" indent="-342900">
              <a:lnSpc>
                <a:spcPts val="1700"/>
              </a:lnSpc>
              <a:buClr>
                <a:schemeClr val="tx2"/>
              </a:buClr>
              <a:buFont typeface="+mj-lt"/>
              <a:buAutoNum type="arabicPeriod"/>
            </a:pPr>
            <a:r>
              <a:rPr lang="en-US" dirty="0" smtClean="0">
                <a:solidFill>
                  <a:schemeClr val="tx2"/>
                </a:solidFill>
              </a:rPr>
              <a:t>Feeds Strategic Action Plan</a:t>
            </a:r>
          </a:p>
          <a:p>
            <a:pPr marL="342900" indent="-342900">
              <a:lnSpc>
                <a:spcPts val="1700"/>
              </a:lnSpc>
              <a:buClr>
                <a:schemeClr val="tx2"/>
              </a:buClr>
              <a:buFont typeface="+mj-lt"/>
              <a:buAutoNum type="arabicPeriod"/>
            </a:pPr>
            <a:endParaRPr lang="en-US" dirty="0">
              <a:solidFill>
                <a:schemeClr val="tx2"/>
              </a:solidFill>
            </a:endParaRPr>
          </a:p>
          <a:p>
            <a:pPr marL="342900" indent="-342900">
              <a:lnSpc>
                <a:spcPts val="1700"/>
              </a:lnSpc>
              <a:buClr>
                <a:schemeClr val="tx2"/>
              </a:buClr>
              <a:buFont typeface="+mj-lt"/>
              <a:buAutoNum type="arabicPeriod"/>
            </a:pPr>
            <a:r>
              <a:rPr lang="en-US" dirty="0" smtClean="0">
                <a:solidFill>
                  <a:schemeClr val="tx2"/>
                </a:solidFill>
              </a:rPr>
              <a:t>Feeds the Strategic Project Plan</a:t>
            </a:r>
          </a:p>
          <a:p>
            <a:pPr marL="342900" indent="-342900">
              <a:lnSpc>
                <a:spcPts val="1700"/>
              </a:lnSpc>
              <a:buClr>
                <a:schemeClr val="tx2"/>
              </a:buClr>
              <a:buFont typeface="+mj-lt"/>
              <a:buAutoNum type="arabicPeriod"/>
            </a:pPr>
            <a:endParaRPr lang="en-US" dirty="0">
              <a:solidFill>
                <a:schemeClr val="tx2"/>
              </a:solidFill>
            </a:endParaRPr>
          </a:p>
          <a:p>
            <a:pPr marL="342900" indent="-342900">
              <a:lnSpc>
                <a:spcPts val="1700"/>
              </a:lnSpc>
              <a:buClr>
                <a:schemeClr val="tx2"/>
              </a:buClr>
              <a:buFont typeface="+mj-lt"/>
              <a:buAutoNum type="arabicPeriod"/>
            </a:pPr>
            <a:r>
              <a:rPr lang="en-US" dirty="0" smtClean="0">
                <a:solidFill>
                  <a:schemeClr val="tx2"/>
                </a:solidFill>
              </a:rPr>
              <a:t>Feeds implementation</a:t>
            </a:r>
          </a:p>
          <a:p>
            <a:pPr marL="342900" indent="-342900">
              <a:lnSpc>
                <a:spcPts val="1700"/>
              </a:lnSpc>
              <a:buClr>
                <a:schemeClr val="tx2"/>
              </a:buClr>
              <a:buFont typeface="+mj-lt"/>
              <a:buAutoNum type="arabicPeriod"/>
            </a:pPr>
            <a:endParaRPr lang="en-US" dirty="0">
              <a:solidFill>
                <a:schemeClr val="tx2"/>
              </a:solidFill>
            </a:endParaRPr>
          </a:p>
          <a:p>
            <a:pPr marL="342900" indent="-342900">
              <a:lnSpc>
                <a:spcPts val="1700"/>
              </a:lnSpc>
              <a:buClr>
                <a:schemeClr val="tx2"/>
              </a:buClr>
              <a:buFont typeface="+mj-lt"/>
              <a:buAutoNum type="arabicPeriod"/>
            </a:pP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36</a:t>
            </a:fld>
            <a:endParaRPr lang="en-US"/>
          </a:p>
        </p:txBody>
      </p:sp>
    </p:spTree>
    <p:extLst>
      <p:ext uri="{BB962C8B-B14F-4D97-AF65-F5344CB8AC3E}">
        <p14:creationId xmlns:p14="http://schemas.microsoft.com/office/powerpoint/2010/main" val="123062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1000"/>
                                        <p:tgtEl>
                                          <p:spTgt spid="5">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1000"/>
                                        <p:tgtEl>
                                          <p:spTgt spid="5">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1000"/>
                                        <p:tgtEl>
                                          <p:spTgt spid="5">
                                            <p:txEl>
                                              <p:pRg st="6" end="6"/>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1000"/>
                                        <p:tgtEl>
                                          <p:spTgt spid="5">
                                            <p:txEl>
                                              <p:pRg st="8" end="8"/>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1000"/>
                                        <p:tgtEl>
                                          <p:spTgt spid="5">
                                            <p:txEl>
                                              <p:pRg st="10" end="10"/>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animEffect transition="in" filter="fade">
                                      <p:cBhvr>
                                        <p:cTn id="31" dur="1000"/>
                                        <p:tgtEl>
                                          <p:spTgt spid="5">
                                            <p:txEl>
                                              <p:pRg st="12" end="12"/>
                                            </p:txEl>
                                          </p:spTgt>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5">
                                            <p:txEl>
                                              <p:pRg st="14" end="14"/>
                                            </p:txEl>
                                          </p:spTgt>
                                        </p:tgtEl>
                                        <p:attrNameLst>
                                          <p:attrName>style.visibility</p:attrName>
                                        </p:attrNameLst>
                                      </p:cBhvr>
                                      <p:to>
                                        <p:strVal val="visible"/>
                                      </p:to>
                                    </p:set>
                                    <p:animEffect transition="in" filter="fade">
                                      <p:cBhvr>
                                        <p:cTn id="35" dur="1000"/>
                                        <p:tgtEl>
                                          <p:spTgt spid="5">
                                            <p:txEl>
                                              <p:pRg st="14" end="14"/>
                                            </p:txEl>
                                          </p:spTgt>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5">
                                            <p:txEl>
                                              <p:pRg st="16" end="16"/>
                                            </p:txEl>
                                          </p:spTgt>
                                        </p:tgtEl>
                                        <p:attrNameLst>
                                          <p:attrName>style.visibility</p:attrName>
                                        </p:attrNameLst>
                                      </p:cBhvr>
                                      <p:to>
                                        <p:strVal val="visible"/>
                                      </p:to>
                                    </p:set>
                                    <p:animEffect transition="in" filter="fade">
                                      <p:cBhvr>
                                        <p:cTn id="39" dur="1000"/>
                                        <p:tgtEl>
                                          <p:spTgt spid="5">
                                            <p:txEl>
                                              <p:pRg st="16" end="16"/>
                                            </p:txEl>
                                          </p:spTgt>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5">
                                            <p:txEl>
                                              <p:pRg st="18" end="18"/>
                                            </p:txEl>
                                          </p:spTgt>
                                        </p:tgtEl>
                                        <p:attrNameLst>
                                          <p:attrName>style.visibility</p:attrName>
                                        </p:attrNameLst>
                                      </p:cBhvr>
                                      <p:to>
                                        <p:strVal val="visible"/>
                                      </p:to>
                                    </p:set>
                                    <p:animEffect transition="in" filter="fade">
                                      <p:cBhvr>
                                        <p:cTn id="43" dur="1000"/>
                                        <p:tgtEl>
                                          <p:spTgt spid="5">
                                            <p:txEl>
                                              <p:pRg st="18" end="18"/>
                                            </p:txEl>
                                          </p:spTgt>
                                        </p:tgtEl>
                                      </p:cBhvr>
                                    </p:animEffect>
                                  </p:childTnLst>
                                </p:cTn>
                              </p:par>
                            </p:childTnLst>
                          </p:cTn>
                        </p:par>
                        <p:par>
                          <p:cTn id="44" fill="hold">
                            <p:stCondLst>
                              <p:cond delay="10000"/>
                            </p:stCondLst>
                            <p:childTnLst>
                              <p:par>
                                <p:cTn id="45" presetID="10" presetClass="entr" presetSubtype="0" fill="hold" nodeType="afterEffect">
                                  <p:stCondLst>
                                    <p:cond delay="0"/>
                                  </p:stCondLst>
                                  <p:childTnLst>
                                    <p:set>
                                      <p:cBhvr>
                                        <p:cTn id="46" dur="1" fill="hold">
                                          <p:stCondLst>
                                            <p:cond delay="0"/>
                                          </p:stCondLst>
                                        </p:cTn>
                                        <p:tgtEl>
                                          <p:spTgt spid="5">
                                            <p:txEl>
                                              <p:pRg st="20" end="20"/>
                                            </p:txEl>
                                          </p:spTgt>
                                        </p:tgtEl>
                                        <p:attrNameLst>
                                          <p:attrName>style.visibility</p:attrName>
                                        </p:attrNameLst>
                                      </p:cBhvr>
                                      <p:to>
                                        <p:strVal val="visible"/>
                                      </p:to>
                                    </p:set>
                                    <p:animEffect transition="in" filter="fade">
                                      <p:cBhvr>
                                        <p:cTn id="47" dur="1000"/>
                                        <p:tgtEl>
                                          <p:spTgt spid="5">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Relative contribution to a successful strategic analysis and design outcome</a:t>
            </a:r>
            <a:endParaRPr lang="en-US" sz="2400" b="1" dirty="0">
              <a:solidFill>
                <a:srgbClr val="002060"/>
              </a:solidFill>
              <a:latin typeface="Verdana" pitchFamily="34" charset="0"/>
            </a:endParaRPr>
          </a:p>
        </p:txBody>
      </p:sp>
      <p:pic>
        <p:nvPicPr>
          <p:cNvPr id="323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1916832"/>
            <a:ext cx="8782050" cy="38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318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3586"/>
                                        </p:tgtEl>
                                        <p:attrNameLst>
                                          <p:attrName>style.visibility</p:attrName>
                                        </p:attrNameLst>
                                      </p:cBhvr>
                                      <p:to>
                                        <p:strVal val="visible"/>
                                      </p:to>
                                    </p:set>
                                    <p:animEffect transition="in" filter="fade">
                                      <p:cBhvr>
                                        <p:cTn id="7" dur="500"/>
                                        <p:tgtEl>
                                          <p:spTgt spid="323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98246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Examples of Focus Questions </a:t>
            </a:r>
            <a:r>
              <a:rPr kumimoji="0" lang="en-ZA" sz="2400" b="1" i="0" u="none" strike="noStrike" kern="1200" cap="none" spc="0" normalizeH="0" baseline="0" noProof="0" dirty="0" smtClean="0">
                <a:ln>
                  <a:noFill/>
                </a:ln>
                <a:solidFill>
                  <a:srgbClr val="002060"/>
                </a:solidFill>
                <a:effectLst/>
                <a:uLnTx/>
                <a:uFillTx/>
                <a:latin typeface="+mj-lt"/>
                <a:ea typeface="+mj-ea"/>
                <a:cs typeface="+mj-cs"/>
                <a:sym typeface="Wingdings" pitchFamily="2" charset="2"/>
              </a:rPr>
              <a:t></a:t>
            </a:r>
            <a:endParaRPr kumimoji="0" lang="en-ZA" sz="2400" b="1" i="0" u="none" strike="noStrike" kern="1200" cap="none" spc="0" normalizeH="0" baseline="0" noProof="0" dirty="0" smtClean="0">
              <a:ln>
                <a:noFill/>
              </a:ln>
              <a:solidFill>
                <a:srgbClr val="002060"/>
              </a:solidFill>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Right thing / Essence orientated questions</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556792"/>
            <a:ext cx="8143932" cy="4708981"/>
          </a:xfrm>
          <a:prstGeom prst="rect">
            <a:avLst/>
          </a:prstGeom>
          <a:noFill/>
        </p:spPr>
        <p:txBody>
          <a:bodyPr wrap="square" rtlCol="0">
            <a:spAutoFit/>
          </a:bodyPr>
          <a:lstStyle/>
          <a:p>
            <a:pPr marL="342900" indent="-342900">
              <a:lnSpc>
                <a:spcPts val="1800"/>
              </a:lnSpc>
              <a:buClr>
                <a:schemeClr val="tx2"/>
              </a:buClr>
              <a:buFont typeface="+mj-lt"/>
              <a:buAutoNum type="arabicPeriod"/>
            </a:pPr>
            <a:r>
              <a:rPr lang="en-US" dirty="0" smtClean="0">
                <a:solidFill>
                  <a:schemeClr val="tx2"/>
                </a:solidFill>
              </a:rPr>
              <a:t>Critical Concerns with regard to the strategic direction of YOUR organization</a:t>
            </a:r>
          </a:p>
          <a:p>
            <a:pPr marL="342900" indent="-342900">
              <a:lnSpc>
                <a:spcPts val="1800"/>
              </a:lnSpc>
              <a:buClr>
                <a:schemeClr val="tx2"/>
              </a:buClr>
              <a:buFont typeface="+mj-lt"/>
              <a:buAutoNum type="arabicPeriod"/>
            </a:pPr>
            <a:endParaRPr lang="en-US" dirty="0">
              <a:solidFill>
                <a:schemeClr val="tx2"/>
              </a:solidFill>
            </a:endParaRPr>
          </a:p>
          <a:p>
            <a:pPr marL="342900" indent="-342900">
              <a:lnSpc>
                <a:spcPts val="1800"/>
              </a:lnSpc>
              <a:buClr>
                <a:schemeClr val="tx2"/>
              </a:buClr>
              <a:buFont typeface="+mj-lt"/>
              <a:buAutoNum type="arabicPeriod"/>
            </a:pPr>
            <a:r>
              <a:rPr lang="en-US" dirty="0" smtClean="0">
                <a:solidFill>
                  <a:schemeClr val="tx2"/>
                </a:solidFill>
              </a:rPr>
              <a:t>Critical Drivers of …</a:t>
            </a:r>
          </a:p>
          <a:p>
            <a:pPr marL="342900" indent="-342900">
              <a:lnSpc>
                <a:spcPts val="1800"/>
              </a:lnSpc>
              <a:buClr>
                <a:schemeClr val="tx2"/>
              </a:buClr>
              <a:buFont typeface="+mj-lt"/>
              <a:buAutoNum type="arabicPeriod"/>
            </a:pPr>
            <a:endParaRPr lang="en-US" dirty="0">
              <a:solidFill>
                <a:schemeClr val="tx2"/>
              </a:solidFill>
            </a:endParaRPr>
          </a:p>
          <a:p>
            <a:pPr marL="342900" indent="-342900">
              <a:lnSpc>
                <a:spcPts val="1800"/>
              </a:lnSpc>
              <a:buClr>
                <a:schemeClr val="tx2"/>
              </a:buClr>
              <a:buFont typeface="+mj-lt"/>
              <a:buAutoNum type="arabicPeriod"/>
            </a:pPr>
            <a:r>
              <a:rPr lang="en-US" dirty="0" smtClean="0">
                <a:solidFill>
                  <a:schemeClr val="tx2"/>
                </a:solidFill>
              </a:rPr>
              <a:t>Owner / Shareholder Critical Success Factors – why they have invested</a:t>
            </a:r>
          </a:p>
          <a:p>
            <a:pPr marL="342900" indent="-342900">
              <a:lnSpc>
                <a:spcPts val="1800"/>
              </a:lnSpc>
              <a:buClr>
                <a:schemeClr val="tx2"/>
              </a:buClr>
              <a:buFont typeface="+mj-lt"/>
              <a:buAutoNum type="arabicPeriod"/>
            </a:pPr>
            <a:endParaRPr lang="en-US" dirty="0">
              <a:solidFill>
                <a:schemeClr val="tx2"/>
              </a:solidFill>
            </a:endParaRPr>
          </a:p>
          <a:p>
            <a:pPr marL="342900" indent="-342900">
              <a:lnSpc>
                <a:spcPts val="1800"/>
              </a:lnSpc>
              <a:buClr>
                <a:schemeClr val="tx2"/>
              </a:buClr>
              <a:buFont typeface="+mj-lt"/>
              <a:buAutoNum type="arabicPeriod"/>
            </a:pPr>
            <a:r>
              <a:rPr lang="en-US" dirty="0" smtClean="0">
                <a:solidFill>
                  <a:schemeClr val="tx2"/>
                </a:solidFill>
              </a:rPr>
              <a:t>Market Attractiveness Factors – the markets we WANT to do business with</a:t>
            </a:r>
          </a:p>
          <a:p>
            <a:pPr marL="342900" indent="-342900">
              <a:lnSpc>
                <a:spcPts val="1800"/>
              </a:lnSpc>
              <a:buClr>
                <a:schemeClr val="tx2"/>
              </a:buClr>
              <a:buFont typeface="+mj-lt"/>
              <a:buAutoNum type="arabicPeriod"/>
            </a:pPr>
            <a:endParaRPr lang="en-US" dirty="0">
              <a:solidFill>
                <a:schemeClr val="tx2"/>
              </a:solidFill>
            </a:endParaRPr>
          </a:p>
          <a:p>
            <a:pPr marL="342900" indent="-342900">
              <a:lnSpc>
                <a:spcPts val="1800"/>
              </a:lnSpc>
              <a:buClr>
                <a:schemeClr val="tx2"/>
              </a:buClr>
              <a:buFont typeface="+mj-lt"/>
              <a:buAutoNum type="arabicPeriod"/>
            </a:pPr>
            <a:r>
              <a:rPr lang="en-US" dirty="0" smtClean="0">
                <a:solidFill>
                  <a:schemeClr val="tx2"/>
                </a:solidFill>
              </a:rPr>
              <a:t>Customer Critical Success factors – why customers buy from us in preference to our competitors</a:t>
            </a:r>
          </a:p>
          <a:p>
            <a:pPr marL="342900" indent="-342900">
              <a:lnSpc>
                <a:spcPts val="1800"/>
              </a:lnSpc>
              <a:buClr>
                <a:schemeClr val="tx2"/>
              </a:buClr>
              <a:buFont typeface="+mj-lt"/>
              <a:buAutoNum type="arabicPeriod"/>
            </a:pPr>
            <a:endParaRPr lang="en-US" dirty="0">
              <a:solidFill>
                <a:schemeClr val="tx2"/>
              </a:solidFill>
            </a:endParaRPr>
          </a:p>
          <a:p>
            <a:pPr marL="342900" indent="-342900">
              <a:lnSpc>
                <a:spcPts val="1800"/>
              </a:lnSpc>
              <a:buClr>
                <a:schemeClr val="tx2"/>
              </a:buClr>
              <a:buFont typeface="+mj-lt"/>
              <a:buAutoNum type="arabicPeriod"/>
            </a:pPr>
            <a:r>
              <a:rPr lang="en-US" dirty="0" smtClean="0">
                <a:solidFill>
                  <a:schemeClr val="tx2"/>
                </a:solidFill>
              </a:rPr>
              <a:t>Critical Threats</a:t>
            </a:r>
          </a:p>
          <a:p>
            <a:pPr marL="342900" indent="-342900">
              <a:lnSpc>
                <a:spcPts val="1800"/>
              </a:lnSpc>
              <a:buClr>
                <a:schemeClr val="tx2"/>
              </a:buClr>
              <a:buFont typeface="+mj-lt"/>
              <a:buAutoNum type="arabicPeriod"/>
            </a:pPr>
            <a:endParaRPr lang="en-US" dirty="0">
              <a:solidFill>
                <a:schemeClr val="tx2"/>
              </a:solidFill>
            </a:endParaRPr>
          </a:p>
          <a:p>
            <a:pPr marL="342900" indent="-342900">
              <a:lnSpc>
                <a:spcPts val="1800"/>
              </a:lnSpc>
              <a:buClr>
                <a:schemeClr val="tx2"/>
              </a:buClr>
              <a:buFont typeface="+mj-lt"/>
              <a:buAutoNum type="arabicPeriod"/>
            </a:pPr>
            <a:r>
              <a:rPr lang="en-US" dirty="0" smtClean="0">
                <a:solidFill>
                  <a:schemeClr val="tx2"/>
                </a:solidFill>
              </a:rPr>
              <a:t>Critical Business Information System (ERP) measurements and services</a:t>
            </a:r>
          </a:p>
          <a:p>
            <a:pPr marL="342900" indent="-342900">
              <a:lnSpc>
                <a:spcPts val="1800"/>
              </a:lnSpc>
              <a:buClr>
                <a:schemeClr val="tx2"/>
              </a:buClr>
              <a:buFont typeface="+mj-lt"/>
              <a:buAutoNum type="arabicPeriod"/>
            </a:pPr>
            <a:endParaRPr lang="en-US" dirty="0">
              <a:solidFill>
                <a:schemeClr val="tx2"/>
              </a:solidFill>
            </a:endParaRPr>
          </a:p>
          <a:p>
            <a:pPr marL="342900" indent="-342900">
              <a:lnSpc>
                <a:spcPts val="1800"/>
              </a:lnSpc>
              <a:buClr>
                <a:schemeClr val="tx2"/>
              </a:buClr>
              <a:buFont typeface="+mj-lt"/>
              <a:buAutoNum type="arabicPeriod"/>
            </a:pPr>
            <a:r>
              <a:rPr lang="en-US" dirty="0" smtClean="0">
                <a:solidFill>
                  <a:schemeClr val="tx2"/>
                </a:solidFill>
              </a:rPr>
              <a:t>etc</a:t>
            </a: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38</a:t>
            </a:fld>
            <a:endParaRPr lang="en-US"/>
          </a:p>
        </p:txBody>
      </p:sp>
    </p:spTree>
    <p:extLst>
      <p:ext uri="{BB962C8B-B14F-4D97-AF65-F5344CB8AC3E}">
        <p14:creationId xmlns:p14="http://schemas.microsoft.com/office/powerpoint/2010/main" val="290825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1000"/>
                                        <p:tgtEl>
                                          <p:spTgt spid="5">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1000"/>
                                        <p:tgtEl>
                                          <p:spTgt spid="5">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1000"/>
                                        <p:tgtEl>
                                          <p:spTgt spid="5">
                                            <p:txEl>
                                              <p:pRg st="6" end="6"/>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1000"/>
                                        <p:tgtEl>
                                          <p:spTgt spid="5">
                                            <p:txEl>
                                              <p:pRg st="8" end="8"/>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1000"/>
                                        <p:tgtEl>
                                          <p:spTgt spid="5">
                                            <p:txEl>
                                              <p:pRg st="10" end="10"/>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animEffect transition="in" filter="fade">
                                      <p:cBhvr>
                                        <p:cTn id="31" dur="1000"/>
                                        <p:tgtEl>
                                          <p:spTgt spid="5">
                                            <p:txEl>
                                              <p:pRg st="12" end="12"/>
                                            </p:txEl>
                                          </p:spTgt>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5">
                                            <p:txEl>
                                              <p:pRg st="14" end="14"/>
                                            </p:txEl>
                                          </p:spTgt>
                                        </p:tgtEl>
                                        <p:attrNameLst>
                                          <p:attrName>style.visibility</p:attrName>
                                        </p:attrNameLst>
                                      </p:cBhvr>
                                      <p:to>
                                        <p:strVal val="visible"/>
                                      </p:to>
                                    </p:set>
                                    <p:animEffect transition="in" filter="fade">
                                      <p:cBhvr>
                                        <p:cTn id="35" dur="10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Brainstorm</a:t>
            </a:r>
            <a:endParaRPr lang="en-US" sz="2400" b="1" dirty="0">
              <a:solidFill>
                <a:srgbClr val="002060"/>
              </a:solidFill>
              <a:latin typeface="Verdana" pitchFamily="34" charset="0"/>
            </a:endParaRPr>
          </a:p>
        </p:txBody>
      </p:sp>
      <p:pic>
        <p:nvPicPr>
          <p:cNvPr id="324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588" y="2124075"/>
            <a:ext cx="6600825"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077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4610"/>
                                        </p:tgtEl>
                                        <p:attrNameLst>
                                          <p:attrName>style.visibility</p:attrName>
                                        </p:attrNameLst>
                                      </p:cBhvr>
                                      <p:to>
                                        <p:strVal val="visible"/>
                                      </p:to>
                                    </p:set>
                                    <p:animEffect transition="in" filter="fade">
                                      <p:cBhvr>
                                        <p:cTn id="7" dur="500"/>
                                        <p:tgtEl>
                                          <p:spTgt spid="324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Agenda</a:t>
            </a:r>
          </a:p>
          <a:p>
            <a:pPr lvl="0">
              <a:spcBef>
                <a:spcPct val="0"/>
              </a:spcBef>
              <a:defRPr/>
            </a:pPr>
            <a:r>
              <a:rPr lang="en-US" sz="2400" b="1" dirty="0">
                <a:solidFill>
                  <a:srgbClr val="002060"/>
                </a:solidFill>
                <a:latin typeface="+mj-lt"/>
                <a:ea typeface="+mj-ea"/>
                <a:cs typeface="+mj-cs"/>
              </a:rPr>
              <a:t>Strategy – what is it and how to develop actionable plans</a:t>
            </a:r>
          </a:p>
        </p:txBody>
      </p:sp>
      <p:sp>
        <p:nvSpPr>
          <p:cNvPr id="5" name="TextBox 4"/>
          <p:cNvSpPr txBox="1"/>
          <p:nvPr/>
        </p:nvSpPr>
        <p:spPr>
          <a:xfrm>
            <a:off x="642910" y="1628800"/>
            <a:ext cx="8143932" cy="369332"/>
          </a:xfrm>
          <a:prstGeom prst="rect">
            <a:avLst/>
          </a:prstGeom>
          <a:noFill/>
        </p:spPr>
        <p:txBody>
          <a:bodyPr wrap="square" rtlCol="0">
            <a:spAutoFit/>
          </a:bodyPr>
          <a:lstStyle/>
          <a:p>
            <a:pPr marL="342900" indent="-342900">
              <a:buClr>
                <a:schemeClr val="tx2"/>
              </a:buClr>
              <a:buFont typeface="+mj-lt"/>
              <a:buAutoNum type="arabicPeriod"/>
            </a:pPr>
            <a:r>
              <a:rPr lang="en-US" b="1" dirty="0" smtClean="0">
                <a:solidFill>
                  <a:schemeClr val="tx2"/>
                </a:solidFill>
              </a:rPr>
              <a:t>What </a:t>
            </a:r>
            <a:r>
              <a:rPr lang="en-US" b="1" dirty="0">
                <a:solidFill>
                  <a:schemeClr val="tx2"/>
                </a:solidFill>
              </a:rPr>
              <a:t>IS strategy really</a:t>
            </a:r>
            <a:r>
              <a:rPr lang="en-US" b="1" dirty="0" smtClean="0">
                <a:solidFill>
                  <a:schemeClr val="tx2"/>
                </a:solidFill>
              </a:rPr>
              <a:t>?</a:t>
            </a:r>
            <a:endParaRPr lang="en-US" b="1"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4</a:t>
            </a:fld>
            <a:endParaRPr lang="en-US"/>
          </a:p>
        </p:txBody>
      </p:sp>
    </p:spTree>
    <p:extLst>
      <p:ext uri="{BB962C8B-B14F-4D97-AF65-F5344CB8AC3E}">
        <p14:creationId xmlns:p14="http://schemas.microsoft.com/office/powerpoint/2010/main" val="124323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75501" y="19104"/>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Brainstorm</a:t>
            </a:r>
            <a:endParaRPr lang="en-US" sz="2400" b="1" dirty="0">
              <a:solidFill>
                <a:srgbClr val="002060"/>
              </a:solidFill>
              <a:latin typeface="Verdana" pitchFamily="34" charset="0"/>
            </a:endParaRPr>
          </a:p>
        </p:txBody>
      </p:sp>
      <p:pic>
        <p:nvPicPr>
          <p:cNvPr id="337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767992"/>
            <a:ext cx="716280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59632" y="5733256"/>
            <a:ext cx="6408712" cy="369332"/>
          </a:xfrm>
          <a:prstGeom prst="rect">
            <a:avLst/>
          </a:prstGeom>
          <a:solidFill>
            <a:schemeClr val="tx2">
              <a:lumMod val="60000"/>
              <a:lumOff val="40000"/>
            </a:schemeClr>
          </a:solidFill>
        </p:spPr>
        <p:txBody>
          <a:bodyPr wrap="square" rtlCol="0">
            <a:spAutoFit/>
          </a:bodyPr>
          <a:lstStyle/>
          <a:p>
            <a:pPr algn="ctr"/>
            <a:r>
              <a:rPr lang="en-US" dirty="0" smtClean="0"/>
              <a:t>Most “Strategic Plans” are merely brainstorm lists</a:t>
            </a:r>
            <a:endParaRPr lang="en-US" dirty="0"/>
          </a:p>
        </p:txBody>
      </p:sp>
    </p:spTree>
    <p:extLst>
      <p:ext uri="{BB962C8B-B14F-4D97-AF65-F5344CB8AC3E}">
        <p14:creationId xmlns:p14="http://schemas.microsoft.com/office/powerpoint/2010/main" val="78778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7922"/>
                                        </p:tgtEl>
                                        <p:attrNameLst>
                                          <p:attrName>style.visibility</p:attrName>
                                        </p:attrNameLst>
                                      </p:cBhvr>
                                      <p:to>
                                        <p:strVal val="visible"/>
                                      </p:to>
                                    </p:set>
                                    <p:animEffect transition="in" filter="fade">
                                      <p:cBhvr>
                                        <p:cTn id="7" dur="500"/>
                                        <p:tgtEl>
                                          <p:spTgt spid="337922"/>
                                        </p:tgtEl>
                                      </p:cBhvr>
                                    </p:animEffect>
                                  </p:childTnLst>
                                </p:cTn>
                              </p:par>
                            </p:childTnLst>
                          </p:cTn>
                        </p:par>
                        <p:par>
                          <p:cTn id="8" fill="hold">
                            <p:stCondLst>
                              <p:cond delay="500"/>
                            </p:stCondLst>
                            <p:childTnLst>
                              <p:par>
                                <p:cTn id="9" presetID="2" presetClass="entr" presetSubtype="3"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What ARE “Critical Factors?</a:t>
            </a:r>
            <a:endParaRPr lang="en-US" sz="2400" b="1" dirty="0">
              <a:solidFill>
                <a:srgbClr val="002060"/>
              </a:solidFill>
              <a:latin typeface="Verdana" pitchFamily="34" charset="0"/>
            </a:endParaRPr>
          </a:p>
        </p:txBody>
      </p:sp>
      <p:pic>
        <p:nvPicPr>
          <p:cNvPr id="325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988840"/>
            <a:ext cx="866775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65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5634"/>
                                        </p:tgtEl>
                                        <p:attrNameLst>
                                          <p:attrName>style.visibility</p:attrName>
                                        </p:attrNameLst>
                                      </p:cBhvr>
                                      <p:to>
                                        <p:strVal val="visible"/>
                                      </p:to>
                                    </p:set>
                                    <p:animEffect transition="in" filter="fade">
                                      <p:cBhvr>
                                        <p:cTn id="7" dur="500"/>
                                        <p:tgtEl>
                                          <p:spTgt spid="325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Why SEVEN factors?</a:t>
            </a:r>
            <a:endParaRPr lang="en-US" sz="2400" b="1" dirty="0">
              <a:solidFill>
                <a:srgbClr val="002060"/>
              </a:solidFill>
              <a:latin typeface="Verdana" pitchFamily="34" charset="0"/>
            </a:endParaRPr>
          </a:p>
        </p:txBody>
      </p:sp>
      <p:pic>
        <p:nvPicPr>
          <p:cNvPr id="326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328" y="1988840"/>
            <a:ext cx="7810500" cy="324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257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6658"/>
                                        </p:tgtEl>
                                        <p:attrNameLst>
                                          <p:attrName>style.visibility</p:attrName>
                                        </p:attrNameLst>
                                      </p:cBhvr>
                                      <p:to>
                                        <p:strVal val="visible"/>
                                      </p:to>
                                    </p:set>
                                    <p:animEffect transition="in" filter="fade">
                                      <p:cBhvr>
                                        <p:cTn id="7" dur="500"/>
                                        <p:tgtEl>
                                          <p:spTgt spid="326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Weight determination</a:t>
            </a:r>
            <a:endParaRPr lang="en-US" sz="2400" b="1" dirty="0">
              <a:solidFill>
                <a:srgbClr val="002060"/>
              </a:solidFill>
              <a:latin typeface="Verdana" pitchFamily="34" charset="0"/>
            </a:endParaRPr>
          </a:p>
        </p:txBody>
      </p:sp>
      <p:pic>
        <p:nvPicPr>
          <p:cNvPr id="327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119313"/>
            <a:ext cx="770572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03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7682"/>
                                        </p:tgtEl>
                                        <p:attrNameLst>
                                          <p:attrName>style.visibility</p:attrName>
                                        </p:attrNameLst>
                                      </p:cBhvr>
                                      <p:to>
                                        <p:strVal val="visible"/>
                                      </p:to>
                                    </p:set>
                                    <p:animEffect transition="in" filter="fade">
                                      <p:cBhvr>
                                        <p:cTn id="7" dur="500"/>
                                        <p:tgtEl>
                                          <p:spTgt spid="327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Critical Factors weighted</a:t>
            </a:r>
            <a:endParaRPr lang="en-US" sz="2400" b="1" dirty="0">
              <a:solidFill>
                <a:srgbClr val="002060"/>
              </a:solidFill>
              <a:latin typeface="Verdana" pitchFamily="34" charset="0"/>
            </a:endParaRPr>
          </a:p>
        </p:txBody>
      </p:sp>
      <p:pic>
        <p:nvPicPr>
          <p:cNvPr id="312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7" y="1628800"/>
            <a:ext cx="8886825"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475656" y="1988840"/>
            <a:ext cx="180020"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79192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Weights are generally ALL OVER the place</a:t>
            </a:r>
            <a:endParaRPr lang="en-US" sz="2400" b="1" dirty="0">
              <a:solidFill>
                <a:srgbClr val="002060"/>
              </a:solidFill>
              <a:latin typeface="Verdana" pitchFamily="34" charset="0"/>
            </a:endParaRPr>
          </a:p>
        </p:txBody>
      </p:sp>
      <p:pic>
        <p:nvPicPr>
          <p:cNvPr id="336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783"/>
            <a:ext cx="9144000" cy="4968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388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6898"/>
                                        </p:tgtEl>
                                        <p:attrNameLst>
                                          <p:attrName>style.visibility</p:attrName>
                                        </p:attrNameLst>
                                      </p:cBhvr>
                                      <p:to>
                                        <p:strVal val="visible"/>
                                      </p:to>
                                    </p:set>
                                    <p:animEffect transition="in" filter="fade">
                                      <p:cBhvr>
                                        <p:cTn id="7" dur="500"/>
                                        <p:tgtEl>
                                          <p:spTgt spid="336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16832"/>
            <a:ext cx="9130123"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The reality of different perspectives</a:t>
            </a:r>
            <a:endParaRPr lang="en-US" sz="2400" b="1" dirty="0">
              <a:solidFill>
                <a:srgbClr val="002060"/>
              </a:solidFill>
              <a:latin typeface="Verdana" pitchFamily="34" charset="0"/>
            </a:endParaRPr>
          </a:p>
        </p:txBody>
      </p:sp>
      <p:sp>
        <p:nvSpPr>
          <p:cNvPr id="2" name="Oval 1"/>
          <p:cNvSpPr/>
          <p:nvPr/>
        </p:nvSpPr>
        <p:spPr>
          <a:xfrm>
            <a:off x="4499992" y="3645024"/>
            <a:ext cx="288032" cy="28803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228184" y="3645024"/>
            <a:ext cx="288032" cy="28803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524328" y="2996952"/>
            <a:ext cx="288032" cy="28803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884368" y="2996952"/>
            <a:ext cx="288032" cy="28803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903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4131"/>
                                        </p:tgtEl>
                                        <p:attrNameLst>
                                          <p:attrName>style.visibility</p:attrName>
                                        </p:attrNameLst>
                                      </p:cBhvr>
                                      <p:to>
                                        <p:strVal val="visible"/>
                                      </p:to>
                                    </p:set>
                                    <p:animEffect transition="in" filter="fade">
                                      <p:cBhvr>
                                        <p:cTn id="7" dur="2000"/>
                                        <p:tgtEl>
                                          <p:spTgt spid="304131"/>
                                        </p:tgtEl>
                                      </p:cBhvr>
                                    </p:animEffect>
                                  </p:childTnLst>
                                </p:cTn>
                              </p:par>
                            </p:childTnLst>
                          </p:cTn>
                        </p:par>
                        <p:par>
                          <p:cTn id="8" fill="hold">
                            <p:stCondLst>
                              <p:cond delay="2000"/>
                            </p:stCondLst>
                            <p:childTnLst>
                              <p:par>
                                <p:cTn id="9" presetID="2" presetClass="entr" presetSubtype="3"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par>
                          <p:cTn id="13" fill="hold">
                            <p:stCondLst>
                              <p:cond delay="2500"/>
                            </p:stCondLst>
                            <p:childTnLst>
                              <p:par>
                                <p:cTn id="14" presetID="2" presetClass="entr" presetSubtype="3"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0-#ppt_h/2"/>
                                          </p:val>
                                        </p:tav>
                                        <p:tav tm="100000">
                                          <p:val>
                                            <p:strVal val="#ppt_y"/>
                                          </p:val>
                                        </p:tav>
                                      </p:tavLst>
                                    </p:anim>
                                  </p:childTnLst>
                                </p:cTn>
                              </p:par>
                            </p:childTnLst>
                          </p:cTn>
                        </p:par>
                        <p:par>
                          <p:cTn id="18" fill="hold">
                            <p:stCondLst>
                              <p:cond delay="3000"/>
                            </p:stCondLst>
                            <p:childTnLst>
                              <p:par>
                                <p:cTn id="19" presetID="2" presetClass="entr" presetSubtype="3"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childTnLst>
                          </p:cTn>
                        </p:par>
                        <p:par>
                          <p:cTn id="23" fill="hold">
                            <p:stCondLst>
                              <p:cond delay="3500"/>
                            </p:stCondLst>
                            <p:childTnLst>
                              <p:par>
                                <p:cTn id="24" presetID="2" presetClass="entr" presetSubtype="3"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1+#ppt_w/2"/>
                                          </p:val>
                                        </p:tav>
                                        <p:tav tm="100000">
                                          <p:val>
                                            <p:strVal val="#ppt_x"/>
                                          </p:val>
                                        </p:tav>
                                      </p:tavLst>
                                    </p:anim>
                                    <p:anim calcmode="lin" valueType="num">
                                      <p:cBhvr additive="base">
                                        <p:cTn id="27"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1" y="1457400"/>
            <a:ext cx="9126738"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The reality of different perspectives</a:t>
            </a:r>
            <a:endParaRPr lang="en-US" sz="2400" b="1" dirty="0">
              <a:solidFill>
                <a:srgbClr val="002060"/>
              </a:solidFill>
              <a:latin typeface="Verdana" pitchFamily="34" charset="0"/>
            </a:endParaRPr>
          </a:p>
        </p:txBody>
      </p:sp>
      <p:sp>
        <p:nvSpPr>
          <p:cNvPr id="3" name="Rectangle 2"/>
          <p:cNvSpPr/>
          <p:nvPr/>
        </p:nvSpPr>
        <p:spPr>
          <a:xfrm>
            <a:off x="0" y="1457400"/>
            <a:ext cx="323528" cy="4851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23528" y="5805264"/>
            <a:ext cx="5184576"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11560" y="2060848"/>
            <a:ext cx="1512168" cy="15841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622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3890"/>
                                        </p:tgtEl>
                                        <p:attrNameLst>
                                          <p:attrName>style.visibility</p:attrName>
                                        </p:attrNameLst>
                                      </p:cBhvr>
                                      <p:to>
                                        <p:strVal val="visible"/>
                                      </p:to>
                                    </p:set>
                                    <p:animEffect transition="in" filter="fade">
                                      <p:cBhvr>
                                        <p:cTn id="7" dur="2000"/>
                                        <p:tgtEl>
                                          <p:spTgt spid="293890"/>
                                        </p:tgtEl>
                                      </p:cBhvr>
                                    </p:animEffect>
                                  </p:childTnLst>
                                </p:cTn>
                              </p:par>
                            </p:childTnLst>
                          </p:cTn>
                        </p:par>
                        <p:par>
                          <p:cTn id="8" fill="hold">
                            <p:stCondLst>
                              <p:cond delay="2000"/>
                            </p:stCondLst>
                            <p:childTnLst>
                              <p:par>
                                <p:cTn id="9" presetID="10" presetClass="exit" presetSubtype="0" fill="hold" grpId="0" nodeType="afterEffect">
                                  <p:stCondLst>
                                    <p:cond delay="0"/>
                                  </p:stCondLst>
                                  <p:childTnLst>
                                    <p:animEffect transition="out" filter="fade">
                                      <p:cBhvr>
                                        <p:cTn id="10" dur="5000"/>
                                        <p:tgtEl>
                                          <p:spTgt spid="6"/>
                                        </p:tgtEl>
                                      </p:cBhvr>
                                    </p:animEffect>
                                    <p:set>
                                      <p:cBhvr>
                                        <p:cTn id="11" dur="1" fill="hold">
                                          <p:stCondLst>
                                            <p:cond delay="4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Highlighting priority conflict</a:t>
            </a:r>
          </a:p>
          <a:p>
            <a:r>
              <a:rPr lang="en-US" sz="2400" b="1" dirty="0" smtClean="0">
                <a:solidFill>
                  <a:srgbClr val="002060"/>
                </a:solidFill>
                <a:latin typeface="Verdana" pitchFamily="34" charset="0"/>
              </a:rPr>
              <a:t>Senior business analyst out of touch with the business</a:t>
            </a:r>
            <a:endParaRPr lang="en-US" sz="2400" b="1" dirty="0">
              <a:solidFill>
                <a:srgbClr val="002060"/>
              </a:solidFill>
              <a:latin typeface="Verdana" pitchFamily="34" charset="0"/>
            </a:endParaRPr>
          </a:p>
        </p:txBody>
      </p:sp>
      <p:pic>
        <p:nvPicPr>
          <p:cNvPr id="314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62" y="1628800"/>
            <a:ext cx="9187751"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51620" y="1916832"/>
            <a:ext cx="684076"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211960" y="2708920"/>
            <a:ext cx="576064" cy="28803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11960" y="3933056"/>
            <a:ext cx="576064" cy="28803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201953" y="3356992"/>
            <a:ext cx="586071" cy="28803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10627" y="3036453"/>
            <a:ext cx="577397" cy="32053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215188" y="2708920"/>
            <a:ext cx="381148" cy="28803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215188" y="2996952"/>
            <a:ext cx="381148" cy="28803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67544" y="4005064"/>
            <a:ext cx="3456384" cy="36004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777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4370"/>
                                        </p:tgtEl>
                                        <p:attrNameLst>
                                          <p:attrName>style.visibility</p:attrName>
                                        </p:attrNameLst>
                                      </p:cBhvr>
                                      <p:to>
                                        <p:strVal val="visible"/>
                                      </p:to>
                                    </p:set>
                                    <p:animEffect transition="in" filter="fade">
                                      <p:cBhvr>
                                        <p:cTn id="7" dur="500"/>
                                        <p:tgtEl>
                                          <p:spTgt spid="31437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556792"/>
            <a:ext cx="9086850"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Summing up the weights -- uncertainty</a:t>
            </a:r>
            <a:endParaRPr lang="en-US" sz="2400" b="1" dirty="0">
              <a:solidFill>
                <a:srgbClr val="002060"/>
              </a:solidFill>
              <a:latin typeface="Verdana" pitchFamily="34" charset="0"/>
            </a:endParaRPr>
          </a:p>
        </p:txBody>
      </p:sp>
      <p:cxnSp>
        <p:nvCxnSpPr>
          <p:cNvPr id="4" name="Straight Arrow Connector 3"/>
          <p:cNvCxnSpPr/>
          <p:nvPr/>
        </p:nvCxnSpPr>
        <p:spPr>
          <a:xfrm flipV="1">
            <a:off x="1403648" y="2384884"/>
            <a:ext cx="0" cy="396044"/>
          </a:xfrm>
          <a:prstGeom prst="straightConnector1">
            <a:avLst/>
          </a:prstGeom>
          <a:ln w="10160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403648" y="4941168"/>
            <a:ext cx="0" cy="404428"/>
          </a:xfrm>
          <a:prstGeom prst="straightConnector1">
            <a:avLst/>
          </a:prstGeom>
          <a:ln w="101600">
            <a:headEnd type="triangle"/>
            <a:tailEnd type="non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7318" y="1837787"/>
            <a:ext cx="2692660" cy="523220"/>
          </a:xfrm>
          <a:prstGeom prst="rect">
            <a:avLst/>
          </a:prstGeom>
          <a:solidFill>
            <a:schemeClr val="tx2">
              <a:lumMod val="60000"/>
              <a:lumOff val="40000"/>
            </a:schemeClr>
          </a:solidFill>
        </p:spPr>
        <p:txBody>
          <a:bodyPr wrap="none" rtlCol="0">
            <a:spAutoFit/>
          </a:bodyPr>
          <a:lstStyle/>
          <a:p>
            <a:pPr algn="ctr"/>
            <a:r>
              <a:rPr lang="en-US" sz="1400" dirty="0" smtClean="0"/>
              <a:t>Very wide range of opinions</a:t>
            </a:r>
          </a:p>
          <a:p>
            <a:pPr algn="ctr"/>
            <a:r>
              <a:rPr lang="en-US" sz="1400" dirty="0" smtClean="0"/>
              <a:t>LOW alignment</a:t>
            </a:r>
            <a:endParaRPr lang="en-US" sz="1400" dirty="0"/>
          </a:p>
        </p:txBody>
      </p:sp>
      <p:cxnSp>
        <p:nvCxnSpPr>
          <p:cNvPr id="9" name="Straight Arrow Connector 8"/>
          <p:cNvCxnSpPr/>
          <p:nvPr/>
        </p:nvCxnSpPr>
        <p:spPr>
          <a:xfrm flipV="1">
            <a:off x="4910218" y="3537012"/>
            <a:ext cx="0" cy="396044"/>
          </a:xfrm>
          <a:prstGeom prst="straightConnector1">
            <a:avLst/>
          </a:prstGeom>
          <a:ln w="10160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910218" y="4948205"/>
            <a:ext cx="0" cy="404428"/>
          </a:xfrm>
          <a:prstGeom prst="straightConnector1">
            <a:avLst/>
          </a:prstGeom>
          <a:ln w="101600">
            <a:headEnd type="triangle"/>
            <a:tailEnd type="non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421240" y="2924944"/>
            <a:ext cx="2981970" cy="523220"/>
          </a:xfrm>
          <a:prstGeom prst="rect">
            <a:avLst/>
          </a:prstGeom>
          <a:solidFill>
            <a:schemeClr val="tx2">
              <a:lumMod val="60000"/>
              <a:lumOff val="40000"/>
            </a:schemeClr>
          </a:solidFill>
        </p:spPr>
        <p:txBody>
          <a:bodyPr wrap="none" rtlCol="0">
            <a:spAutoFit/>
          </a:bodyPr>
          <a:lstStyle/>
          <a:p>
            <a:pPr algn="ctr"/>
            <a:r>
              <a:rPr lang="en-US" sz="1400" dirty="0" smtClean="0"/>
              <a:t>Intermediate range of opinions</a:t>
            </a:r>
          </a:p>
          <a:p>
            <a:pPr algn="ctr"/>
            <a:r>
              <a:rPr lang="en-US" sz="1400" dirty="0" smtClean="0"/>
              <a:t>MODERATE alignment</a:t>
            </a:r>
            <a:endParaRPr lang="en-US" sz="1400" dirty="0"/>
          </a:p>
        </p:txBody>
      </p:sp>
    </p:spTree>
    <p:extLst>
      <p:ext uri="{BB962C8B-B14F-4D97-AF65-F5344CB8AC3E}">
        <p14:creationId xmlns:p14="http://schemas.microsoft.com/office/powerpoint/2010/main" val="206176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0035"/>
                                        </p:tgtEl>
                                        <p:attrNameLst>
                                          <p:attrName>style.visibility</p:attrName>
                                        </p:attrNameLst>
                                      </p:cBhvr>
                                      <p:to>
                                        <p:strVal val="visible"/>
                                      </p:to>
                                    </p:set>
                                    <p:animEffect transition="in" filter="fade">
                                      <p:cBhvr>
                                        <p:cTn id="7" dur="2000"/>
                                        <p:tgtEl>
                                          <p:spTgt spid="300035"/>
                                        </p:tgtEl>
                                      </p:cBhvr>
                                    </p:animEffect>
                                  </p:childTnLst>
                                </p:cTn>
                              </p:par>
                            </p:childTnLst>
                          </p:cTn>
                        </p:par>
                        <p:par>
                          <p:cTn id="8" fill="hold">
                            <p:stCondLst>
                              <p:cond delay="2000"/>
                            </p:stCondLst>
                            <p:childTnLst>
                              <p:par>
                                <p:cTn id="9" presetID="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25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3000"/>
                            </p:stCondLst>
                            <p:childTnLst>
                              <p:par>
                                <p:cTn id="22" presetID="2" presetClass="entr" presetSubtype="1"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0-#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a:bodyPr>
          <a:lstStyle/>
          <a:p>
            <a:pPr algn="l" eaLnBrk="1" hangingPunct="1"/>
            <a:r>
              <a:rPr lang="en-ZA" sz="2400" b="1" dirty="0" smtClean="0"/>
              <a:t>What is strategy?</a:t>
            </a:r>
            <a:br>
              <a:rPr lang="en-ZA" sz="2400" b="1" dirty="0" smtClean="0"/>
            </a:br>
            <a:endParaRPr lang="en-ZA" sz="2400" b="1" dirty="0" smtClean="0"/>
          </a:p>
        </p:txBody>
      </p:sp>
      <p:sp>
        <p:nvSpPr>
          <p:cNvPr id="40964" name="Rectangle 4"/>
          <p:cNvSpPr>
            <a:spLocks noChangeArrowheads="1"/>
          </p:cNvSpPr>
          <p:nvPr/>
        </p:nvSpPr>
        <p:spPr bwMode="auto">
          <a:xfrm>
            <a:off x="1714500" y="1556792"/>
            <a:ext cx="6929438" cy="3786187"/>
          </a:xfrm>
          <a:prstGeom prst="rect">
            <a:avLst/>
          </a:prstGeom>
          <a:solidFill>
            <a:schemeClr val="accent1"/>
          </a:solidFill>
          <a:ln w="9525" algn="ctr">
            <a:solidFill>
              <a:schemeClr val="tx1"/>
            </a:solidFill>
            <a:round/>
            <a:headEnd/>
            <a:tailEnd/>
          </a:ln>
        </p:spPr>
        <p:txBody>
          <a:bodyPr/>
          <a:lstStyle/>
          <a:p>
            <a:endParaRPr lang="en-US"/>
          </a:p>
        </p:txBody>
      </p:sp>
      <p:cxnSp>
        <p:nvCxnSpPr>
          <p:cNvPr id="40965" name="Straight Connector 6"/>
          <p:cNvCxnSpPr>
            <a:cxnSpLocks noChangeShapeType="1"/>
            <a:stCxn id="40964" idx="0"/>
            <a:endCxn id="40964" idx="2"/>
          </p:cNvCxnSpPr>
          <p:nvPr/>
        </p:nvCxnSpPr>
        <p:spPr bwMode="auto">
          <a:xfrm rot="16200000" flipH="1">
            <a:off x="3285331" y="3449886"/>
            <a:ext cx="3787775" cy="1588"/>
          </a:xfrm>
          <a:prstGeom prst="line">
            <a:avLst/>
          </a:prstGeom>
          <a:noFill/>
          <a:ln w="19050" algn="ctr">
            <a:solidFill>
              <a:schemeClr val="tx1"/>
            </a:solidFill>
            <a:round/>
            <a:headEnd/>
            <a:tailEnd/>
          </a:ln>
        </p:spPr>
      </p:cxnSp>
      <p:pic>
        <p:nvPicPr>
          <p:cNvPr id="40966" name="Picture 2"/>
          <p:cNvPicPr>
            <a:picLocks noChangeAspect="1" noChangeArrowheads="1"/>
          </p:cNvPicPr>
          <p:nvPr/>
        </p:nvPicPr>
        <p:blipFill>
          <a:blip r:embed="rId3" cstate="print"/>
          <a:srcRect/>
          <a:stretch>
            <a:fillRect/>
          </a:stretch>
        </p:blipFill>
        <p:spPr bwMode="auto">
          <a:xfrm>
            <a:off x="5214938" y="1594893"/>
            <a:ext cx="3429000" cy="1857375"/>
          </a:xfrm>
          <a:prstGeom prst="rect">
            <a:avLst/>
          </a:prstGeom>
          <a:noFill/>
          <a:ln w="9525">
            <a:noFill/>
            <a:miter lim="800000"/>
            <a:headEnd/>
            <a:tailEnd/>
          </a:ln>
        </p:spPr>
      </p:pic>
      <p:cxnSp>
        <p:nvCxnSpPr>
          <p:cNvPr id="40967" name="Straight Connector 8"/>
          <p:cNvCxnSpPr>
            <a:cxnSpLocks noChangeShapeType="1"/>
            <a:stCxn id="40964" idx="1"/>
            <a:endCxn id="40964" idx="3"/>
          </p:cNvCxnSpPr>
          <p:nvPr/>
        </p:nvCxnSpPr>
        <p:spPr bwMode="auto">
          <a:xfrm rot="10800000" flipH="1">
            <a:off x="1714500" y="3450679"/>
            <a:ext cx="6929438" cy="1588"/>
          </a:xfrm>
          <a:prstGeom prst="line">
            <a:avLst/>
          </a:prstGeom>
          <a:noFill/>
          <a:ln w="19050" algn="ctr">
            <a:solidFill>
              <a:schemeClr val="tx1"/>
            </a:solidFill>
            <a:round/>
            <a:headEnd/>
            <a:tailEnd/>
          </a:ln>
        </p:spPr>
      </p:cxnSp>
      <p:sp>
        <p:nvSpPr>
          <p:cNvPr id="40968" name="TextBox 10"/>
          <p:cNvSpPr txBox="1">
            <a:spLocks noChangeArrowheads="1"/>
          </p:cNvSpPr>
          <p:nvPr/>
        </p:nvSpPr>
        <p:spPr bwMode="auto">
          <a:xfrm>
            <a:off x="6858000" y="1556792"/>
            <a:ext cx="1643063" cy="369887"/>
          </a:xfrm>
          <a:prstGeom prst="rect">
            <a:avLst/>
          </a:prstGeom>
          <a:noFill/>
          <a:ln w="9525">
            <a:noFill/>
            <a:miter lim="800000"/>
            <a:headEnd/>
            <a:tailEnd/>
          </a:ln>
        </p:spPr>
        <p:txBody>
          <a:bodyPr>
            <a:spAutoFit/>
          </a:bodyPr>
          <a:lstStyle/>
          <a:p>
            <a:pPr algn="r"/>
            <a:r>
              <a:rPr lang="en-US" dirty="0"/>
              <a:t>Thrive</a:t>
            </a:r>
          </a:p>
        </p:txBody>
      </p:sp>
      <p:sp>
        <p:nvSpPr>
          <p:cNvPr id="40969" name="TextBox 11"/>
          <p:cNvSpPr txBox="1">
            <a:spLocks noChangeArrowheads="1"/>
          </p:cNvSpPr>
          <p:nvPr/>
        </p:nvSpPr>
        <p:spPr bwMode="auto">
          <a:xfrm>
            <a:off x="1643063" y="5485854"/>
            <a:ext cx="6643687" cy="369888"/>
          </a:xfrm>
          <a:prstGeom prst="rect">
            <a:avLst/>
          </a:prstGeom>
          <a:noFill/>
          <a:ln w="9525">
            <a:noFill/>
            <a:miter lim="800000"/>
            <a:headEnd/>
            <a:tailEnd/>
          </a:ln>
        </p:spPr>
        <p:txBody>
          <a:bodyPr>
            <a:spAutoFit/>
          </a:bodyPr>
          <a:lstStyle/>
          <a:p>
            <a:r>
              <a:rPr lang="en-US" dirty="0"/>
              <a:t>Strategy – Doing the right things </a:t>
            </a:r>
            <a:r>
              <a:rPr lang="en-US" dirty="0">
                <a:sym typeface="Wingdings" pitchFamily="2" charset="2"/>
              </a:rPr>
              <a:t></a:t>
            </a:r>
            <a:endParaRPr lang="en-US" dirty="0"/>
          </a:p>
        </p:txBody>
      </p:sp>
      <p:pic>
        <p:nvPicPr>
          <p:cNvPr id="40970" name="Picture 3"/>
          <p:cNvPicPr>
            <a:picLocks noChangeAspect="1" noChangeArrowheads="1"/>
          </p:cNvPicPr>
          <p:nvPr/>
        </p:nvPicPr>
        <p:blipFill>
          <a:blip r:embed="rId4" cstate="print"/>
          <a:srcRect/>
          <a:stretch>
            <a:fillRect/>
          </a:stretch>
        </p:blipFill>
        <p:spPr bwMode="auto">
          <a:xfrm>
            <a:off x="5214938" y="3485604"/>
            <a:ext cx="3429000" cy="1857375"/>
          </a:xfrm>
          <a:prstGeom prst="rect">
            <a:avLst/>
          </a:prstGeom>
          <a:noFill/>
          <a:ln w="9525">
            <a:noFill/>
            <a:miter lim="800000"/>
            <a:headEnd/>
            <a:tailEnd/>
          </a:ln>
        </p:spPr>
      </p:pic>
      <p:sp>
        <p:nvSpPr>
          <p:cNvPr id="40971" name="TextBox 16"/>
          <p:cNvSpPr txBox="1">
            <a:spLocks noChangeArrowheads="1"/>
          </p:cNvSpPr>
          <p:nvPr/>
        </p:nvSpPr>
        <p:spPr bwMode="auto">
          <a:xfrm rot="-5400000">
            <a:off x="-462014" y="3303755"/>
            <a:ext cx="3685869" cy="369887"/>
          </a:xfrm>
          <a:prstGeom prst="rect">
            <a:avLst/>
          </a:prstGeom>
          <a:noFill/>
          <a:ln w="9525">
            <a:noFill/>
            <a:miter lim="800000"/>
            <a:headEnd/>
            <a:tailEnd/>
          </a:ln>
        </p:spPr>
        <p:txBody>
          <a:bodyPr wrap="square">
            <a:spAutoFit/>
          </a:bodyPr>
          <a:lstStyle/>
          <a:p>
            <a:r>
              <a:rPr lang="en-US" dirty="0"/>
              <a:t>Tactics – Doing things right </a:t>
            </a:r>
            <a:r>
              <a:rPr lang="en-US" dirty="0">
                <a:sym typeface="Wingdings" pitchFamily="2" charset="2"/>
              </a:rPr>
              <a:t></a:t>
            </a:r>
            <a:endParaRPr lang="en-US" dirty="0"/>
          </a:p>
        </p:txBody>
      </p:sp>
      <p:sp>
        <p:nvSpPr>
          <p:cNvPr id="40972" name="TextBox 18"/>
          <p:cNvSpPr txBox="1">
            <a:spLocks noChangeArrowheads="1"/>
          </p:cNvSpPr>
          <p:nvPr/>
        </p:nvSpPr>
        <p:spPr bwMode="auto">
          <a:xfrm>
            <a:off x="7215188" y="4985792"/>
            <a:ext cx="1285875" cy="369887"/>
          </a:xfrm>
          <a:prstGeom prst="rect">
            <a:avLst/>
          </a:prstGeom>
          <a:noFill/>
          <a:ln w="9525">
            <a:noFill/>
            <a:miter lim="800000"/>
            <a:headEnd/>
            <a:tailEnd/>
          </a:ln>
        </p:spPr>
        <p:txBody>
          <a:bodyPr>
            <a:spAutoFit/>
          </a:bodyPr>
          <a:lstStyle/>
          <a:p>
            <a:pPr algn="r"/>
            <a:r>
              <a:rPr lang="en-US" dirty="0">
                <a:solidFill>
                  <a:schemeClr val="bg1"/>
                </a:solidFill>
              </a:rPr>
              <a:t>Survive</a:t>
            </a:r>
          </a:p>
        </p:txBody>
      </p:sp>
      <p:pic>
        <p:nvPicPr>
          <p:cNvPr id="40973" name="Picture 2"/>
          <p:cNvPicPr>
            <a:picLocks noChangeAspect="1" noChangeArrowheads="1"/>
          </p:cNvPicPr>
          <p:nvPr/>
        </p:nvPicPr>
        <p:blipFill>
          <a:blip r:embed="rId5" cstate="print"/>
          <a:srcRect/>
          <a:stretch>
            <a:fillRect/>
          </a:stretch>
        </p:blipFill>
        <p:spPr bwMode="auto">
          <a:xfrm>
            <a:off x="1714500" y="3466554"/>
            <a:ext cx="3429000" cy="1919288"/>
          </a:xfrm>
          <a:prstGeom prst="rect">
            <a:avLst/>
          </a:prstGeom>
          <a:noFill/>
          <a:ln w="9525">
            <a:noFill/>
            <a:miter lim="800000"/>
            <a:headEnd/>
            <a:tailEnd/>
          </a:ln>
        </p:spPr>
      </p:pic>
      <p:sp>
        <p:nvSpPr>
          <p:cNvPr id="40974" name="TextBox 13"/>
          <p:cNvSpPr txBox="1">
            <a:spLocks noChangeArrowheads="1"/>
          </p:cNvSpPr>
          <p:nvPr/>
        </p:nvSpPr>
        <p:spPr bwMode="auto">
          <a:xfrm>
            <a:off x="1714500" y="4973092"/>
            <a:ext cx="1714500" cy="369887"/>
          </a:xfrm>
          <a:prstGeom prst="rect">
            <a:avLst/>
          </a:prstGeom>
          <a:noFill/>
          <a:ln w="9525">
            <a:noFill/>
            <a:miter lim="800000"/>
            <a:headEnd/>
            <a:tailEnd/>
          </a:ln>
        </p:spPr>
        <p:txBody>
          <a:bodyPr>
            <a:spAutoFit/>
          </a:bodyPr>
          <a:lstStyle/>
          <a:p>
            <a:r>
              <a:rPr lang="en-US" dirty="0">
                <a:solidFill>
                  <a:schemeClr val="bg1"/>
                </a:solidFill>
              </a:rPr>
              <a:t>Die slowly</a:t>
            </a:r>
          </a:p>
        </p:txBody>
      </p:sp>
      <p:pic>
        <p:nvPicPr>
          <p:cNvPr id="40975" name="Picture 3"/>
          <p:cNvPicPr>
            <a:picLocks noChangeAspect="1" noChangeArrowheads="1"/>
          </p:cNvPicPr>
          <p:nvPr/>
        </p:nvPicPr>
        <p:blipFill>
          <a:blip r:embed="rId6" cstate="print"/>
          <a:srcRect/>
          <a:stretch>
            <a:fillRect/>
          </a:stretch>
        </p:blipFill>
        <p:spPr bwMode="auto">
          <a:xfrm>
            <a:off x="1714500" y="1556792"/>
            <a:ext cx="3429000" cy="1857375"/>
          </a:xfrm>
          <a:prstGeom prst="rect">
            <a:avLst/>
          </a:prstGeom>
          <a:noFill/>
          <a:ln w="9525">
            <a:noFill/>
            <a:miter lim="800000"/>
            <a:headEnd/>
            <a:tailEnd/>
          </a:ln>
        </p:spPr>
      </p:pic>
      <p:sp>
        <p:nvSpPr>
          <p:cNvPr id="40976" name="TextBox 15"/>
          <p:cNvSpPr txBox="1">
            <a:spLocks noChangeArrowheads="1"/>
          </p:cNvSpPr>
          <p:nvPr/>
        </p:nvSpPr>
        <p:spPr bwMode="auto">
          <a:xfrm>
            <a:off x="1857375" y="1628229"/>
            <a:ext cx="1285875" cy="369888"/>
          </a:xfrm>
          <a:prstGeom prst="rect">
            <a:avLst/>
          </a:prstGeom>
          <a:noFill/>
          <a:ln w="9525">
            <a:noFill/>
            <a:miter lim="800000"/>
            <a:headEnd/>
            <a:tailEnd/>
          </a:ln>
        </p:spPr>
        <p:txBody>
          <a:bodyPr>
            <a:spAutoFit/>
          </a:bodyPr>
          <a:lstStyle/>
          <a:p>
            <a:r>
              <a:rPr lang="en-US" dirty="0">
                <a:solidFill>
                  <a:schemeClr val="bg1"/>
                </a:solidFill>
              </a:rPr>
              <a:t>Die fast</a:t>
            </a:r>
          </a:p>
        </p:txBody>
      </p:sp>
      <p:pic>
        <p:nvPicPr>
          <p:cNvPr id="40977" name="Content Placeholder 4" descr="jara final logo 2 copy.jpg"/>
          <p:cNvPicPr>
            <a:picLocks noChangeAspect="1"/>
          </p:cNvPicPr>
          <p:nvPr/>
        </p:nvPicPr>
        <p:blipFill>
          <a:blip r:embed="rId7" cstate="print"/>
          <a:srcRect/>
          <a:stretch>
            <a:fillRect/>
          </a:stretch>
        </p:blipFill>
        <p:spPr bwMode="auto">
          <a:xfrm>
            <a:off x="7143532" y="142852"/>
            <a:ext cx="1716326" cy="114300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89C9D035-6A94-4569-9779-E840D39ECC0D}" type="slidenum">
              <a:rPr lang="en-US" smtClean="0"/>
              <a:pPr/>
              <a:t>5</a:t>
            </a:fld>
            <a:endParaRPr lang="en-US"/>
          </a:p>
        </p:txBody>
      </p:sp>
      <p:sp>
        <p:nvSpPr>
          <p:cNvPr id="18" name="Rectangle 17"/>
          <p:cNvSpPr/>
          <p:nvPr/>
        </p:nvSpPr>
        <p:spPr>
          <a:xfrm>
            <a:off x="473974" y="5923250"/>
            <a:ext cx="7626418" cy="307777"/>
          </a:xfrm>
          <a:prstGeom prst="rect">
            <a:avLst/>
          </a:prstGeom>
        </p:spPr>
        <p:txBody>
          <a:bodyPr wrap="square">
            <a:spAutoFit/>
          </a:bodyPr>
          <a:lstStyle/>
          <a:p>
            <a:r>
              <a:rPr lang="en-US" sz="1400" dirty="0" smtClean="0"/>
              <a:t>Professor Malcolm McDonald – </a:t>
            </a:r>
            <a:r>
              <a:rPr lang="en-US" sz="1400" dirty="0">
                <a:hlinkClick r:id="rId8"/>
              </a:rPr>
              <a:t>http://</a:t>
            </a:r>
            <a:r>
              <a:rPr lang="en-US" sz="1400" dirty="0" smtClean="0">
                <a:hlinkClick r:id="rId8"/>
              </a:rPr>
              <a:t>www.malcolm-mcdonald.com/</a:t>
            </a:r>
            <a:endParaRPr lang="en-US" sz="1400" dirty="0"/>
          </a:p>
        </p:txBody>
      </p:sp>
    </p:spTree>
    <p:extLst>
      <p:ext uri="{BB962C8B-B14F-4D97-AF65-F5344CB8AC3E}">
        <p14:creationId xmlns:p14="http://schemas.microsoft.com/office/powerpoint/2010/main" val="290329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fade">
                                      <p:cBhvr>
                                        <p:cTn id="7" dur="500"/>
                                        <p:tgtEl>
                                          <p:spTgt spid="4096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967"/>
                                        </p:tgtEl>
                                        <p:attrNameLst>
                                          <p:attrName>style.visibility</p:attrName>
                                        </p:attrNameLst>
                                      </p:cBhvr>
                                      <p:to>
                                        <p:strVal val="visible"/>
                                      </p:to>
                                    </p:set>
                                    <p:animEffect transition="in" filter="fade">
                                      <p:cBhvr>
                                        <p:cTn id="11" dur="500"/>
                                        <p:tgtEl>
                                          <p:spTgt spid="40967"/>
                                        </p:tgtEl>
                                      </p:cBhvr>
                                    </p:animEffect>
                                  </p:childTnLst>
                                </p:cTn>
                              </p:par>
                              <p:par>
                                <p:cTn id="12" presetID="10" presetClass="entr" presetSubtype="0" fill="hold" nodeType="withEffect">
                                  <p:stCondLst>
                                    <p:cond delay="0"/>
                                  </p:stCondLst>
                                  <p:childTnLst>
                                    <p:set>
                                      <p:cBhvr>
                                        <p:cTn id="13" dur="1" fill="hold">
                                          <p:stCondLst>
                                            <p:cond delay="0"/>
                                          </p:stCondLst>
                                        </p:cTn>
                                        <p:tgtEl>
                                          <p:spTgt spid="40965"/>
                                        </p:tgtEl>
                                        <p:attrNameLst>
                                          <p:attrName>style.visibility</p:attrName>
                                        </p:attrNameLst>
                                      </p:cBhvr>
                                      <p:to>
                                        <p:strVal val="visible"/>
                                      </p:to>
                                    </p:set>
                                    <p:animEffect transition="in" filter="fade">
                                      <p:cBhvr>
                                        <p:cTn id="14" dur="500"/>
                                        <p:tgtEl>
                                          <p:spTgt spid="40965"/>
                                        </p:tgtEl>
                                      </p:cBhvr>
                                    </p:animEffect>
                                  </p:childTnLst>
                                </p:cTn>
                              </p:par>
                            </p:childTnLst>
                          </p:cTn>
                        </p:par>
                        <p:par>
                          <p:cTn id="15" fill="hold">
                            <p:stCondLst>
                              <p:cond delay="1000"/>
                            </p:stCondLst>
                            <p:childTnLst>
                              <p:par>
                                <p:cTn id="16" presetID="2" presetClass="entr" presetSubtype="3"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1+#ppt_w/2"/>
                                          </p:val>
                                        </p:tav>
                                        <p:tav tm="100000">
                                          <p:val>
                                            <p:strVal val="#ppt_x"/>
                                          </p:val>
                                        </p:tav>
                                      </p:tavLst>
                                    </p:anim>
                                    <p:anim calcmode="lin" valueType="num">
                                      <p:cBhvr additive="base">
                                        <p:cTn id="19" dur="500" fill="hold"/>
                                        <p:tgtEl>
                                          <p:spTgt spid="18"/>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2" presetClass="entr" presetSubtype="3" fill="hold" grpId="0" nodeType="afterEffect">
                                  <p:stCondLst>
                                    <p:cond delay="0"/>
                                  </p:stCondLst>
                                  <p:childTnLst>
                                    <p:set>
                                      <p:cBhvr>
                                        <p:cTn id="22" dur="1" fill="hold">
                                          <p:stCondLst>
                                            <p:cond delay="0"/>
                                          </p:stCondLst>
                                        </p:cTn>
                                        <p:tgtEl>
                                          <p:spTgt spid="40969"/>
                                        </p:tgtEl>
                                        <p:attrNameLst>
                                          <p:attrName>style.visibility</p:attrName>
                                        </p:attrNameLst>
                                      </p:cBhvr>
                                      <p:to>
                                        <p:strVal val="visible"/>
                                      </p:to>
                                    </p:set>
                                    <p:anim calcmode="lin" valueType="num">
                                      <p:cBhvr additive="base">
                                        <p:cTn id="23" dur="500" fill="hold"/>
                                        <p:tgtEl>
                                          <p:spTgt spid="40969"/>
                                        </p:tgtEl>
                                        <p:attrNameLst>
                                          <p:attrName>ppt_x</p:attrName>
                                        </p:attrNameLst>
                                      </p:cBhvr>
                                      <p:tavLst>
                                        <p:tav tm="0">
                                          <p:val>
                                            <p:strVal val="1+#ppt_w/2"/>
                                          </p:val>
                                        </p:tav>
                                        <p:tav tm="100000">
                                          <p:val>
                                            <p:strVal val="#ppt_x"/>
                                          </p:val>
                                        </p:tav>
                                      </p:tavLst>
                                    </p:anim>
                                    <p:anim calcmode="lin" valueType="num">
                                      <p:cBhvr additive="base">
                                        <p:cTn id="24" dur="500" fill="hold"/>
                                        <p:tgtEl>
                                          <p:spTgt spid="40969"/>
                                        </p:tgtEl>
                                        <p:attrNameLst>
                                          <p:attrName>ppt_y</p:attrName>
                                        </p:attrNameLst>
                                      </p:cBhvr>
                                      <p:tavLst>
                                        <p:tav tm="0">
                                          <p:val>
                                            <p:strVal val="0-#ppt_h/2"/>
                                          </p:val>
                                        </p:tav>
                                        <p:tav tm="100000">
                                          <p:val>
                                            <p:strVal val="#ppt_y"/>
                                          </p:val>
                                        </p:tav>
                                      </p:tavLst>
                                    </p:anim>
                                  </p:childTnLst>
                                </p:cTn>
                              </p:par>
                            </p:childTnLst>
                          </p:cTn>
                        </p:par>
                        <p:par>
                          <p:cTn id="25" fill="hold">
                            <p:stCondLst>
                              <p:cond delay="2000"/>
                            </p:stCondLst>
                            <p:childTnLst>
                              <p:par>
                                <p:cTn id="26" presetID="2" presetClass="entr" presetSubtype="8" fill="hold" grpId="0" nodeType="afterEffect">
                                  <p:stCondLst>
                                    <p:cond delay="0"/>
                                  </p:stCondLst>
                                  <p:childTnLst>
                                    <p:set>
                                      <p:cBhvr>
                                        <p:cTn id="27" dur="1" fill="hold">
                                          <p:stCondLst>
                                            <p:cond delay="0"/>
                                          </p:stCondLst>
                                        </p:cTn>
                                        <p:tgtEl>
                                          <p:spTgt spid="40971"/>
                                        </p:tgtEl>
                                        <p:attrNameLst>
                                          <p:attrName>style.visibility</p:attrName>
                                        </p:attrNameLst>
                                      </p:cBhvr>
                                      <p:to>
                                        <p:strVal val="visible"/>
                                      </p:to>
                                    </p:set>
                                    <p:anim calcmode="lin" valueType="num">
                                      <p:cBhvr additive="base">
                                        <p:cTn id="28" dur="500" fill="hold"/>
                                        <p:tgtEl>
                                          <p:spTgt spid="40971"/>
                                        </p:tgtEl>
                                        <p:attrNameLst>
                                          <p:attrName>ppt_x</p:attrName>
                                        </p:attrNameLst>
                                      </p:cBhvr>
                                      <p:tavLst>
                                        <p:tav tm="0">
                                          <p:val>
                                            <p:strVal val="0-#ppt_w/2"/>
                                          </p:val>
                                        </p:tav>
                                        <p:tav tm="100000">
                                          <p:val>
                                            <p:strVal val="#ppt_x"/>
                                          </p:val>
                                        </p:tav>
                                      </p:tavLst>
                                    </p:anim>
                                    <p:anim calcmode="lin" valueType="num">
                                      <p:cBhvr additive="base">
                                        <p:cTn id="29" dur="500" fill="hold"/>
                                        <p:tgtEl>
                                          <p:spTgt spid="4097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0966"/>
                                        </p:tgtEl>
                                        <p:attrNameLst>
                                          <p:attrName>style.visibility</p:attrName>
                                        </p:attrNameLst>
                                      </p:cBhvr>
                                      <p:to>
                                        <p:strVal val="visible"/>
                                      </p:to>
                                    </p:set>
                                    <p:animEffect transition="in" filter="fade">
                                      <p:cBhvr>
                                        <p:cTn id="34" dur="1000"/>
                                        <p:tgtEl>
                                          <p:spTgt spid="40966"/>
                                        </p:tgtEl>
                                      </p:cBhvr>
                                    </p:animEffect>
                                  </p:childTnLst>
                                </p:cTn>
                              </p:par>
                            </p:childTnLst>
                          </p:cTn>
                        </p:par>
                        <p:par>
                          <p:cTn id="35" fill="hold">
                            <p:stCondLst>
                              <p:cond delay="1000"/>
                            </p:stCondLst>
                            <p:childTnLst>
                              <p:par>
                                <p:cTn id="36" presetID="2" presetClass="entr" presetSubtype="12" fill="hold" grpId="0" nodeType="afterEffect">
                                  <p:stCondLst>
                                    <p:cond delay="0"/>
                                  </p:stCondLst>
                                  <p:childTnLst>
                                    <p:set>
                                      <p:cBhvr>
                                        <p:cTn id="37" dur="1" fill="hold">
                                          <p:stCondLst>
                                            <p:cond delay="0"/>
                                          </p:stCondLst>
                                        </p:cTn>
                                        <p:tgtEl>
                                          <p:spTgt spid="40968"/>
                                        </p:tgtEl>
                                        <p:attrNameLst>
                                          <p:attrName>style.visibility</p:attrName>
                                        </p:attrNameLst>
                                      </p:cBhvr>
                                      <p:to>
                                        <p:strVal val="visible"/>
                                      </p:to>
                                    </p:set>
                                    <p:anim calcmode="lin" valueType="num">
                                      <p:cBhvr additive="base">
                                        <p:cTn id="38" dur="500" fill="hold"/>
                                        <p:tgtEl>
                                          <p:spTgt spid="40968"/>
                                        </p:tgtEl>
                                        <p:attrNameLst>
                                          <p:attrName>ppt_x</p:attrName>
                                        </p:attrNameLst>
                                      </p:cBhvr>
                                      <p:tavLst>
                                        <p:tav tm="0">
                                          <p:val>
                                            <p:strVal val="0-#ppt_w/2"/>
                                          </p:val>
                                        </p:tav>
                                        <p:tav tm="100000">
                                          <p:val>
                                            <p:strVal val="#ppt_x"/>
                                          </p:val>
                                        </p:tav>
                                      </p:tavLst>
                                    </p:anim>
                                    <p:anim calcmode="lin" valueType="num">
                                      <p:cBhvr additive="base">
                                        <p:cTn id="39" dur="500" fill="hold"/>
                                        <p:tgtEl>
                                          <p:spTgt spid="40968"/>
                                        </p:tgtEl>
                                        <p:attrNameLst>
                                          <p:attrName>ppt_y</p:attrName>
                                        </p:attrNameLst>
                                      </p:cBhvr>
                                      <p:tavLst>
                                        <p:tav tm="0">
                                          <p:val>
                                            <p:strVal val="1+#ppt_h/2"/>
                                          </p:val>
                                        </p:tav>
                                        <p:tav tm="100000">
                                          <p:val>
                                            <p:strVal val="#ppt_y"/>
                                          </p:val>
                                        </p:tav>
                                      </p:tavLst>
                                    </p:anim>
                                  </p:childTnLst>
                                </p:cTn>
                              </p:par>
                            </p:childTnLst>
                          </p:cTn>
                        </p:par>
                        <p:par>
                          <p:cTn id="40" fill="hold">
                            <p:stCondLst>
                              <p:cond delay="1500"/>
                            </p:stCondLst>
                            <p:childTnLst>
                              <p:par>
                                <p:cTn id="41" presetID="2" presetClass="entr" presetSubtype="12" fill="hold" nodeType="afterEffect">
                                  <p:stCondLst>
                                    <p:cond delay="0"/>
                                  </p:stCondLst>
                                  <p:childTnLst>
                                    <p:set>
                                      <p:cBhvr>
                                        <p:cTn id="42" dur="1" fill="hold">
                                          <p:stCondLst>
                                            <p:cond delay="0"/>
                                          </p:stCondLst>
                                        </p:cTn>
                                        <p:tgtEl>
                                          <p:spTgt spid="40977"/>
                                        </p:tgtEl>
                                        <p:attrNameLst>
                                          <p:attrName>style.visibility</p:attrName>
                                        </p:attrNameLst>
                                      </p:cBhvr>
                                      <p:to>
                                        <p:strVal val="visible"/>
                                      </p:to>
                                    </p:set>
                                    <p:anim calcmode="lin" valueType="num">
                                      <p:cBhvr additive="base">
                                        <p:cTn id="43" dur="1000" fill="hold"/>
                                        <p:tgtEl>
                                          <p:spTgt spid="40977"/>
                                        </p:tgtEl>
                                        <p:attrNameLst>
                                          <p:attrName>ppt_x</p:attrName>
                                        </p:attrNameLst>
                                      </p:cBhvr>
                                      <p:tavLst>
                                        <p:tav tm="0">
                                          <p:val>
                                            <p:strVal val="0-#ppt_w/2"/>
                                          </p:val>
                                        </p:tav>
                                        <p:tav tm="100000">
                                          <p:val>
                                            <p:strVal val="#ppt_x"/>
                                          </p:val>
                                        </p:tav>
                                      </p:tavLst>
                                    </p:anim>
                                    <p:anim calcmode="lin" valueType="num">
                                      <p:cBhvr additive="base">
                                        <p:cTn id="44" dur="1000" fill="hold"/>
                                        <p:tgtEl>
                                          <p:spTgt spid="4097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0970"/>
                                        </p:tgtEl>
                                        <p:attrNameLst>
                                          <p:attrName>style.visibility</p:attrName>
                                        </p:attrNameLst>
                                      </p:cBhvr>
                                      <p:to>
                                        <p:strVal val="visible"/>
                                      </p:to>
                                    </p:set>
                                    <p:animEffect transition="in" filter="fade">
                                      <p:cBhvr>
                                        <p:cTn id="49" dur="1000"/>
                                        <p:tgtEl>
                                          <p:spTgt spid="40970"/>
                                        </p:tgtEl>
                                      </p:cBhvr>
                                    </p:animEffect>
                                  </p:childTnLst>
                                </p:cTn>
                              </p:par>
                            </p:childTnLst>
                          </p:cTn>
                        </p:par>
                        <p:par>
                          <p:cTn id="50" fill="hold">
                            <p:stCondLst>
                              <p:cond delay="1000"/>
                            </p:stCondLst>
                            <p:childTnLst>
                              <p:par>
                                <p:cTn id="51" presetID="2" presetClass="entr" presetSubtype="9" fill="hold" grpId="0" nodeType="afterEffect">
                                  <p:stCondLst>
                                    <p:cond delay="0"/>
                                  </p:stCondLst>
                                  <p:childTnLst>
                                    <p:set>
                                      <p:cBhvr>
                                        <p:cTn id="52" dur="1" fill="hold">
                                          <p:stCondLst>
                                            <p:cond delay="0"/>
                                          </p:stCondLst>
                                        </p:cTn>
                                        <p:tgtEl>
                                          <p:spTgt spid="40972"/>
                                        </p:tgtEl>
                                        <p:attrNameLst>
                                          <p:attrName>style.visibility</p:attrName>
                                        </p:attrNameLst>
                                      </p:cBhvr>
                                      <p:to>
                                        <p:strVal val="visible"/>
                                      </p:to>
                                    </p:set>
                                    <p:anim calcmode="lin" valueType="num">
                                      <p:cBhvr additive="base">
                                        <p:cTn id="53" dur="500" fill="hold"/>
                                        <p:tgtEl>
                                          <p:spTgt spid="40972"/>
                                        </p:tgtEl>
                                        <p:attrNameLst>
                                          <p:attrName>ppt_x</p:attrName>
                                        </p:attrNameLst>
                                      </p:cBhvr>
                                      <p:tavLst>
                                        <p:tav tm="0">
                                          <p:val>
                                            <p:strVal val="0-#ppt_w/2"/>
                                          </p:val>
                                        </p:tav>
                                        <p:tav tm="100000">
                                          <p:val>
                                            <p:strVal val="#ppt_x"/>
                                          </p:val>
                                        </p:tav>
                                      </p:tavLst>
                                    </p:anim>
                                    <p:anim calcmode="lin" valueType="num">
                                      <p:cBhvr additive="base">
                                        <p:cTn id="54" dur="500" fill="hold"/>
                                        <p:tgtEl>
                                          <p:spTgt spid="40972"/>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0973"/>
                                        </p:tgtEl>
                                        <p:attrNameLst>
                                          <p:attrName>style.visibility</p:attrName>
                                        </p:attrNameLst>
                                      </p:cBhvr>
                                      <p:to>
                                        <p:strVal val="visible"/>
                                      </p:to>
                                    </p:set>
                                    <p:animEffect transition="in" filter="fade">
                                      <p:cBhvr>
                                        <p:cTn id="59" dur="1000"/>
                                        <p:tgtEl>
                                          <p:spTgt spid="40973"/>
                                        </p:tgtEl>
                                      </p:cBhvr>
                                    </p:animEffect>
                                  </p:childTnLst>
                                </p:cTn>
                              </p:par>
                            </p:childTnLst>
                          </p:cTn>
                        </p:par>
                        <p:par>
                          <p:cTn id="60" fill="hold">
                            <p:stCondLst>
                              <p:cond delay="1000"/>
                            </p:stCondLst>
                            <p:childTnLst>
                              <p:par>
                                <p:cTn id="61" presetID="2" presetClass="entr" presetSubtype="3" fill="hold" grpId="0" nodeType="afterEffect">
                                  <p:stCondLst>
                                    <p:cond delay="0"/>
                                  </p:stCondLst>
                                  <p:childTnLst>
                                    <p:set>
                                      <p:cBhvr>
                                        <p:cTn id="62" dur="1" fill="hold">
                                          <p:stCondLst>
                                            <p:cond delay="0"/>
                                          </p:stCondLst>
                                        </p:cTn>
                                        <p:tgtEl>
                                          <p:spTgt spid="40974"/>
                                        </p:tgtEl>
                                        <p:attrNameLst>
                                          <p:attrName>style.visibility</p:attrName>
                                        </p:attrNameLst>
                                      </p:cBhvr>
                                      <p:to>
                                        <p:strVal val="visible"/>
                                      </p:to>
                                    </p:set>
                                    <p:anim calcmode="lin" valueType="num">
                                      <p:cBhvr additive="base">
                                        <p:cTn id="63" dur="500" fill="hold"/>
                                        <p:tgtEl>
                                          <p:spTgt spid="40974"/>
                                        </p:tgtEl>
                                        <p:attrNameLst>
                                          <p:attrName>ppt_x</p:attrName>
                                        </p:attrNameLst>
                                      </p:cBhvr>
                                      <p:tavLst>
                                        <p:tav tm="0">
                                          <p:val>
                                            <p:strVal val="1+#ppt_w/2"/>
                                          </p:val>
                                        </p:tav>
                                        <p:tav tm="100000">
                                          <p:val>
                                            <p:strVal val="#ppt_x"/>
                                          </p:val>
                                        </p:tav>
                                      </p:tavLst>
                                    </p:anim>
                                    <p:anim calcmode="lin" valueType="num">
                                      <p:cBhvr additive="base">
                                        <p:cTn id="64" dur="500" fill="hold"/>
                                        <p:tgtEl>
                                          <p:spTgt spid="40974"/>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0975"/>
                                        </p:tgtEl>
                                        <p:attrNameLst>
                                          <p:attrName>style.visibility</p:attrName>
                                        </p:attrNameLst>
                                      </p:cBhvr>
                                      <p:to>
                                        <p:strVal val="visible"/>
                                      </p:to>
                                    </p:set>
                                    <p:animEffect transition="in" filter="fade">
                                      <p:cBhvr>
                                        <p:cTn id="69" dur="1000"/>
                                        <p:tgtEl>
                                          <p:spTgt spid="40975"/>
                                        </p:tgtEl>
                                      </p:cBhvr>
                                    </p:animEffect>
                                  </p:childTnLst>
                                </p:cTn>
                              </p:par>
                            </p:childTnLst>
                          </p:cTn>
                        </p:par>
                        <p:par>
                          <p:cTn id="70" fill="hold">
                            <p:stCondLst>
                              <p:cond delay="1000"/>
                            </p:stCondLst>
                            <p:childTnLst>
                              <p:par>
                                <p:cTn id="71" presetID="2" presetClass="entr" presetSubtype="6" fill="hold" grpId="0" nodeType="afterEffect">
                                  <p:stCondLst>
                                    <p:cond delay="0"/>
                                  </p:stCondLst>
                                  <p:childTnLst>
                                    <p:set>
                                      <p:cBhvr>
                                        <p:cTn id="72" dur="1" fill="hold">
                                          <p:stCondLst>
                                            <p:cond delay="0"/>
                                          </p:stCondLst>
                                        </p:cTn>
                                        <p:tgtEl>
                                          <p:spTgt spid="40976"/>
                                        </p:tgtEl>
                                        <p:attrNameLst>
                                          <p:attrName>style.visibility</p:attrName>
                                        </p:attrNameLst>
                                      </p:cBhvr>
                                      <p:to>
                                        <p:strVal val="visible"/>
                                      </p:to>
                                    </p:set>
                                    <p:anim calcmode="lin" valueType="num">
                                      <p:cBhvr additive="base">
                                        <p:cTn id="73" dur="500" fill="hold"/>
                                        <p:tgtEl>
                                          <p:spTgt spid="40976"/>
                                        </p:tgtEl>
                                        <p:attrNameLst>
                                          <p:attrName>ppt_x</p:attrName>
                                        </p:attrNameLst>
                                      </p:cBhvr>
                                      <p:tavLst>
                                        <p:tav tm="0">
                                          <p:val>
                                            <p:strVal val="1+#ppt_w/2"/>
                                          </p:val>
                                        </p:tav>
                                        <p:tav tm="100000">
                                          <p:val>
                                            <p:strVal val="#ppt_x"/>
                                          </p:val>
                                        </p:tav>
                                      </p:tavLst>
                                    </p:anim>
                                    <p:anim calcmode="lin" valueType="num">
                                      <p:cBhvr additive="base">
                                        <p:cTn id="74" dur="500" fill="hold"/>
                                        <p:tgtEl>
                                          <p:spTgt spid="409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animBg="1"/>
      <p:bldP spid="40968" grpId="0"/>
      <p:bldP spid="40969" grpId="0"/>
      <p:bldP spid="40971" grpId="0"/>
      <p:bldP spid="40972" grpId="0"/>
      <p:bldP spid="40974" grpId="0"/>
      <p:bldP spid="40976" grpId="0"/>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Governance Matrix – weighted priorities</a:t>
            </a:r>
            <a:endParaRPr lang="en-US" sz="2400" b="1" dirty="0">
              <a:solidFill>
                <a:srgbClr val="002060"/>
              </a:solidFill>
              <a:latin typeface="Verdana" pitchFamily="34" charset="0"/>
            </a:endParaRPr>
          </a:p>
        </p:txBody>
      </p:sp>
      <p:pic>
        <p:nvPicPr>
          <p:cNvPr id="312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541747"/>
            <a:ext cx="6536779" cy="4911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732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2322"/>
                                        </p:tgtEl>
                                        <p:attrNameLst>
                                          <p:attrName>style.visibility</p:attrName>
                                        </p:attrNameLst>
                                      </p:cBhvr>
                                      <p:to>
                                        <p:strVal val="visible"/>
                                      </p:to>
                                    </p:set>
                                    <p:animEffect transition="in" filter="fade">
                                      <p:cBhvr>
                                        <p:cTn id="7" dur="500"/>
                                        <p:tgtEl>
                                          <p:spTgt spid="312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Agenda</a:t>
            </a:r>
          </a:p>
          <a:p>
            <a:pPr lvl="0">
              <a:spcBef>
                <a:spcPct val="0"/>
              </a:spcBef>
              <a:defRPr/>
            </a:pPr>
            <a:r>
              <a:rPr lang="en-US" sz="2400" b="1" dirty="0">
                <a:solidFill>
                  <a:srgbClr val="002060"/>
                </a:solidFill>
                <a:latin typeface="+mj-lt"/>
                <a:ea typeface="+mj-ea"/>
                <a:cs typeface="+mj-cs"/>
              </a:rPr>
              <a:t>Strategy – what is it and how to develop actionable plans</a:t>
            </a:r>
          </a:p>
        </p:txBody>
      </p:sp>
      <p:sp>
        <p:nvSpPr>
          <p:cNvPr id="5" name="TextBox 4"/>
          <p:cNvSpPr txBox="1"/>
          <p:nvPr/>
        </p:nvSpPr>
        <p:spPr>
          <a:xfrm>
            <a:off x="642910" y="1628800"/>
            <a:ext cx="8143932" cy="2308324"/>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bg1">
                    <a:lumMod val="65000"/>
                  </a:schemeClr>
                </a:solidFill>
              </a:rPr>
              <a:t>What </a:t>
            </a:r>
            <a:r>
              <a:rPr lang="en-US" dirty="0">
                <a:solidFill>
                  <a:schemeClr val="bg1">
                    <a:lumMod val="65000"/>
                  </a:schemeClr>
                </a:solidFill>
              </a:rPr>
              <a:t>IS strategy really?</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a:solidFill>
                  <a:schemeClr val="bg1">
                    <a:lumMod val="65000"/>
                  </a:schemeClr>
                </a:solidFill>
              </a:rPr>
              <a:t>Strategy defined in one sentence that everyone understands</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a:solidFill>
                  <a:schemeClr val="bg1">
                    <a:lumMod val="65000"/>
                  </a:schemeClr>
                </a:solidFill>
              </a:rPr>
              <a:t>How to define the strategic environment?</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b="1" dirty="0">
                <a:solidFill>
                  <a:schemeClr val="tx2"/>
                </a:solidFill>
              </a:rPr>
              <a:t>How to measure strategic performance</a:t>
            </a:r>
          </a:p>
          <a:p>
            <a:pPr marL="342900" indent="-342900">
              <a:buClr>
                <a:schemeClr val="tx2"/>
              </a:buClr>
              <a:buFont typeface="+mj-lt"/>
              <a:buAutoNum type="arabicPeriod"/>
            </a:pP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51</a:t>
            </a:fld>
            <a:endParaRPr lang="en-US"/>
          </a:p>
        </p:txBody>
      </p:sp>
    </p:spTree>
    <p:extLst>
      <p:ext uri="{BB962C8B-B14F-4D97-AF65-F5344CB8AC3E}">
        <p14:creationId xmlns:p14="http://schemas.microsoft.com/office/powerpoint/2010/main" val="48658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fade">
                                      <p:cBhvr>
                                        <p:cTn id="13" dur="500"/>
                                        <p:tgtEl>
                                          <p:spTgt spid="5">
                                            <p:txEl>
                                              <p:pRg st="4" end="4"/>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fade">
                                      <p:cBhvr>
                                        <p:cTn id="1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Scores and words to scores</a:t>
            </a:r>
            <a:endParaRPr lang="en-US" sz="2400" b="1" dirty="0">
              <a:solidFill>
                <a:srgbClr val="002060"/>
              </a:solidFill>
              <a:latin typeface="Verdana" pitchFamily="34" charset="0"/>
            </a:endParaRPr>
          </a:p>
        </p:txBody>
      </p:sp>
      <p:pic>
        <p:nvPicPr>
          <p:cNvPr id="3287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717" y="1484784"/>
            <a:ext cx="664845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75717" y="4581128"/>
            <a:ext cx="6280820" cy="1785104"/>
          </a:xfrm>
          <a:prstGeom prst="rect">
            <a:avLst/>
          </a:prstGeom>
          <a:noFill/>
        </p:spPr>
        <p:txBody>
          <a:bodyPr wrap="square" rtlCol="0">
            <a:spAutoFit/>
          </a:bodyPr>
          <a:lstStyle/>
          <a:p>
            <a:pPr marL="285750" indent="-285750">
              <a:spcAft>
                <a:spcPts val="600"/>
              </a:spcAft>
              <a:buFont typeface="Wingdings" pitchFamily="2" charset="2"/>
              <a:buChar char="Ø"/>
            </a:pPr>
            <a:r>
              <a:rPr lang="en-US" dirty="0" smtClean="0"/>
              <a:t>Eleven (11) point scale gives space for nuances</a:t>
            </a:r>
          </a:p>
          <a:p>
            <a:pPr marL="285750" indent="-285750">
              <a:spcAft>
                <a:spcPts val="600"/>
              </a:spcAft>
              <a:buFont typeface="Wingdings" pitchFamily="2" charset="2"/>
              <a:buChar char="Ø"/>
            </a:pPr>
            <a:r>
              <a:rPr lang="en-US" dirty="0" smtClean="0"/>
              <a:t>Mid point for neutrality</a:t>
            </a:r>
          </a:p>
          <a:p>
            <a:pPr marL="285750" indent="-285750">
              <a:spcAft>
                <a:spcPts val="600"/>
              </a:spcAft>
              <a:buFont typeface="Wingdings" pitchFamily="2" charset="2"/>
              <a:buChar char="Ø"/>
            </a:pPr>
            <a:r>
              <a:rPr lang="en-US" dirty="0" smtClean="0"/>
              <a:t>Zero is important to negate a point if required</a:t>
            </a:r>
          </a:p>
          <a:p>
            <a:pPr marL="285750" indent="-285750">
              <a:spcAft>
                <a:spcPts val="600"/>
              </a:spcAft>
              <a:buFont typeface="Wingdings" pitchFamily="2" charset="2"/>
              <a:buChar char="Ø"/>
            </a:pPr>
            <a:r>
              <a:rPr lang="en-US" dirty="0" smtClean="0"/>
              <a:t>Most people have experience with zero to 10</a:t>
            </a:r>
          </a:p>
          <a:p>
            <a:pPr marL="285750" indent="-285750">
              <a:spcAft>
                <a:spcPts val="600"/>
              </a:spcAft>
              <a:buFont typeface="Wingdings" pitchFamily="2" charset="2"/>
              <a:buChar char="Ø"/>
            </a:pPr>
            <a:r>
              <a:rPr lang="en-US" dirty="0" smtClean="0"/>
              <a:t>Global reference minimizes different perspectives</a:t>
            </a:r>
            <a:endParaRPr lang="en-US" dirty="0"/>
          </a:p>
        </p:txBody>
      </p:sp>
    </p:spTree>
    <p:extLst>
      <p:ext uri="{BB962C8B-B14F-4D97-AF65-F5344CB8AC3E}">
        <p14:creationId xmlns:p14="http://schemas.microsoft.com/office/powerpoint/2010/main" val="207305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8706"/>
                                        </p:tgtEl>
                                        <p:attrNameLst>
                                          <p:attrName>style.visibility</p:attrName>
                                        </p:attrNameLst>
                                      </p:cBhvr>
                                      <p:to>
                                        <p:strVal val="visible"/>
                                      </p:to>
                                    </p:set>
                                    <p:animEffect transition="in" filter="fade">
                                      <p:cBhvr>
                                        <p:cTn id="7" dur="500"/>
                                        <p:tgtEl>
                                          <p:spTgt spid="32870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Scoring – practical considerations</a:t>
            </a:r>
            <a:endParaRPr lang="en-US" sz="2400" b="1" dirty="0">
              <a:solidFill>
                <a:srgbClr val="002060"/>
              </a:solidFill>
              <a:latin typeface="Verdana" pitchFamily="34" charset="0"/>
            </a:endParaRPr>
          </a:p>
        </p:txBody>
      </p:sp>
      <p:pic>
        <p:nvPicPr>
          <p:cNvPr id="3297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 y="1844824"/>
            <a:ext cx="9132837" cy="407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397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9730"/>
                                        </p:tgtEl>
                                        <p:attrNameLst>
                                          <p:attrName>style.visibility</p:attrName>
                                        </p:attrNameLst>
                                      </p:cBhvr>
                                      <p:to>
                                        <p:strVal val="visible"/>
                                      </p:to>
                                    </p:set>
                                    <p:animEffect transition="in" filter="fade">
                                      <p:cBhvr>
                                        <p:cTn id="7" dur="500"/>
                                        <p:tgtEl>
                                          <p:spTgt spid="329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The Mount Everest phenomenon</a:t>
            </a:r>
          </a:p>
          <a:p>
            <a:r>
              <a:rPr lang="en-US" sz="2400" b="1" dirty="0" smtClean="0">
                <a:solidFill>
                  <a:srgbClr val="002060"/>
                </a:solidFill>
                <a:latin typeface="Verdana" pitchFamily="34" charset="0"/>
              </a:rPr>
              <a:t>versus YOUR local hill</a:t>
            </a:r>
            <a:endParaRPr lang="en-US" sz="2400" b="1" dirty="0">
              <a:solidFill>
                <a:srgbClr val="002060"/>
              </a:solidFill>
              <a:latin typeface="Verdana" pitchFamily="34" charset="0"/>
            </a:endParaRPr>
          </a:p>
        </p:txBody>
      </p:sp>
      <p:pic>
        <p:nvPicPr>
          <p:cNvPr id="310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915419"/>
            <a:ext cx="7696200" cy="431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25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4072831"/>
            <a:ext cx="1450571"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427984" y="4648895"/>
            <a:ext cx="1656184" cy="461665"/>
          </a:xfrm>
          <a:prstGeom prst="rect">
            <a:avLst/>
          </a:prstGeom>
          <a:noFill/>
        </p:spPr>
        <p:txBody>
          <a:bodyPr wrap="square" rtlCol="0">
            <a:spAutoFit/>
          </a:bodyPr>
          <a:lstStyle/>
          <a:p>
            <a:pPr algn="ctr"/>
            <a:r>
              <a:rPr lang="en-US" sz="1200" b="1" dirty="0" err="1" smtClean="0">
                <a:solidFill>
                  <a:schemeClr val="bg1"/>
                </a:solidFill>
              </a:rPr>
              <a:t>Northcliff</a:t>
            </a:r>
            <a:r>
              <a:rPr lang="en-US" sz="1200" b="1" dirty="0" smtClean="0">
                <a:solidFill>
                  <a:schemeClr val="bg1"/>
                </a:solidFill>
              </a:rPr>
              <a:t> Johannesburg</a:t>
            </a:r>
            <a:endParaRPr lang="en-US" sz="1200" b="1" dirty="0">
              <a:solidFill>
                <a:schemeClr val="bg1"/>
              </a:solidFill>
            </a:endParaRPr>
          </a:p>
        </p:txBody>
      </p:sp>
      <p:cxnSp>
        <p:nvCxnSpPr>
          <p:cNvPr id="4" name="Straight Arrow Connector 3"/>
          <p:cNvCxnSpPr/>
          <p:nvPr/>
        </p:nvCxnSpPr>
        <p:spPr>
          <a:xfrm flipH="1">
            <a:off x="1475656" y="4360863"/>
            <a:ext cx="3024336" cy="1228377"/>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351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0274"/>
                                        </p:tgtEl>
                                        <p:attrNameLst>
                                          <p:attrName>style.visibility</p:attrName>
                                        </p:attrNameLst>
                                      </p:cBhvr>
                                      <p:to>
                                        <p:strVal val="visible"/>
                                      </p:to>
                                    </p:set>
                                    <p:animEffect transition="in" filter="fade">
                                      <p:cBhvr>
                                        <p:cTn id="7" dur="2000"/>
                                        <p:tgtEl>
                                          <p:spTgt spid="31027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22562"/>
                                        </p:tgtEl>
                                        <p:attrNameLst>
                                          <p:attrName>style.visibility</p:attrName>
                                        </p:attrNameLst>
                                      </p:cBhvr>
                                      <p:to>
                                        <p:strVal val="visible"/>
                                      </p:to>
                                    </p:set>
                                    <p:animEffect transition="in" filter="fade">
                                      <p:cBhvr>
                                        <p:cTn id="11" dur="500"/>
                                        <p:tgtEl>
                                          <p:spTgt spid="322562"/>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The challenge of personnel with different experiential backgrounds</a:t>
            </a:r>
          </a:p>
          <a:p>
            <a:r>
              <a:rPr lang="en-US" sz="2400" b="1" dirty="0" smtClean="0">
                <a:solidFill>
                  <a:srgbClr val="002060"/>
                </a:solidFill>
                <a:latin typeface="Verdana" pitchFamily="34" charset="0"/>
              </a:rPr>
              <a:t>Confusing factual analysis</a:t>
            </a:r>
            <a:endParaRPr lang="en-US" sz="2400" b="1" dirty="0">
              <a:solidFill>
                <a:srgbClr val="002060"/>
              </a:solidFill>
              <a:latin typeface="Verdana" pitchFamily="34" charset="0"/>
            </a:endParaRPr>
          </a:p>
        </p:txBody>
      </p:sp>
      <p:pic>
        <p:nvPicPr>
          <p:cNvPr id="330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5123" y="1844824"/>
            <a:ext cx="5133975" cy="401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902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0754"/>
                                        </p:tgtEl>
                                        <p:attrNameLst>
                                          <p:attrName>style.visibility</p:attrName>
                                        </p:attrNameLst>
                                      </p:cBhvr>
                                      <p:to>
                                        <p:strVal val="visible"/>
                                      </p:to>
                                    </p:set>
                                    <p:animEffect transition="in" filter="fade">
                                      <p:cBhvr>
                                        <p:cTn id="7" dur="500"/>
                                        <p:tgtEl>
                                          <p:spTgt spid="330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Stretching of worldviews</a:t>
            </a:r>
          </a:p>
          <a:p>
            <a:r>
              <a:rPr lang="en-US" sz="2400" b="1" dirty="0" smtClean="0">
                <a:solidFill>
                  <a:srgbClr val="002060"/>
                </a:solidFill>
                <a:latin typeface="Verdana" pitchFamily="34" charset="0"/>
              </a:rPr>
              <a:t>NOT that easy</a:t>
            </a:r>
            <a:endParaRPr lang="en-US" sz="2400" b="1" dirty="0">
              <a:solidFill>
                <a:srgbClr val="002060"/>
              </a:solidFill>
              <a:latin typeface="Verdana" pitchFamily="34" charset="0"/>
            </a:endParaRPr>
          </a:p>
        </p:txBody>
      </p:sp>
      <p:pic>
        <p:nvPicPr>
          <p:cNvPr id="3317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844824"/>
            <a:ext cx="5082877" cy="4400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036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1778"/>
                                        </p:tgtEl>
                                        <p:attrNameLst>
                                          <p:attrName>style.visibility</p:attrName>
                                        </p:attrNameLst>
                                      </p:cBhvr>
                                      <p:to>
                                        <p:strVal val="visible"/>
                                      </p:to>
                                    </p:set>
                                    <p:animEffect transition="in" filter="fade">
                                      <p:cBhvr>
                                        <p:cTn id="7" dur="500"/>
                                        <p:tgtEl>
                                          <p:spTgt spid="331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a:t>
            </a:r>
            <a:endParaRPr lang="en-US" sz="2400" b="1" dirty="0">
              <a:solidFill>
                <a:srgbClr val="002060"/>
              </a:solidFill>
              <a:latin typeface="Verdana" pitchFamily="34" charset="0"/>
            </a:endParaRPr>
          </a:p>
        </p:txBody>
      </p:sp>
      <p:pic>
        <p:nvPicPr>
          <p:cNvPr id="3328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3" y="0"/>
            <a:ext cx="9151163" cy="625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020272" y="5373216"/>
            <a:ext cx="2016224" cy="792088"/>
          </a:xfrm>
          <a:prstGeom prst="rect">
            <a:avLst/>
          </a:prstGeom>
          <a:solidFill>
            <a:srgbClr val="150C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429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2802"/>
                                        </p:tgtEl>
                                        <p:attrNameLst>
                                          <p:attrName>style.visibility</p:attrName>
                                        </p:attrNameLst>
                                      </p:cBhvr>
                                      <p:to>
                                        <p:strVal val="visible"/>
                                      </p:to>
                                    </p:set>
                                    <p:animEffect transition="in" filter="fade">
                                      <p:cBhvr>
                                        <p:cTn id="7" dur="500"/>
                                        <p:tgtEl>
                                          <p:spTgt spid="332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79413" y="214313"/>
            <a:ext cx="7216923"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Score variability</a:t>
            </a:r>
          </a:p>
          <a:p>
            <a:r>
              <a:rPr lang="en-US" sz="2000" b="1" dirty="0" smtClean="0">
                <a:solidFill>
                  <a:srgbClr val="002060"/>
                </a:solidFill>
                <a:latin typeface="Verdana" pitchFamily="34" charset="0"/>
              </a:rPr>
              <a:t>29 delegates is a VERY large group</a:t>
            </a:r>
          </a:p>
          <a:p>
            <a:r>
              <a:rPr lang="en-US" sz="2000" b="1" dirty="0" smtClean="0">
                <a:solidFill>
                  <a:srgbClr val="002060"/>
                </a:solidFill>
                <a:latin typeface="Verdana" pitchFamily="34" charset="0"/>
              </a:rPr>
              <a:t>5 to 10 is optimal – views of the mountain</a:t>
            </a:r>
            <a:endParaRPr lang="en-US" sz="2000" b="1" dirty="0">
              <a:solidFill>
                <a:srgbClr val="002060"/>
              </a:solidFill>
              <a:latin typeface="Verdana" pitchFamily="34" charset="0"/>
            </a:endParaRPr>
          </a:p>
        </p:txBody>
      </p:sp>
      <p:pic>
        <p:nvPicPr>
          <p:cNvPr id="301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 y="1484785"/>
            <a:ext cx="9048750"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19672" y="2276872"/>
            <a:ext cx="288032" cy="316835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084168" y="2276872"/>
            <a:ext cx="288032" cy="316835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1475656" y="3212976"/>
            <a:ext cx="504056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475656" y="4869160"/>
            <a:ext cx="504056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584337" y="3563725"/>
            <a:ext cx="2823209" cy="954107"/>
          </a:xfrm>
          <a:prstGeom prst="rect">
            <a:avLst/>
          </a:prstGeom>
          <a:solidFill>
            <a:schemeClr val="tx2">
              <a:lumMod val="60000"/>
              <a:lumOff val="40000"/>
            </a:schemeClr>
          </a:solidFill>
        </p:spPr>
        <p:txBody>
          <a:bodyPr wrap="none" rtlCol="0">
            <a:spAutoFit/>
          </a:bodyPr>
          <a:lstStyle/>
          <a:p>
            <a:pPr algn="ctr"/>
            <a:r>
              <a:rPr lang="en-US" sz="1400" dirty="0" smtClean="0"/>
              <a:t>46% difference</a:t>
            </a:r>
          </a:p>
          <a:p>
            <a:pPr algn="ctr"/>
            <a:r>
              <a:rPr lang="en-US" sz="1400" dirty="0" smtClean="0"/>
              <a:t>massive difference of opinion</a:t>
            </a:r>
          </a:p>
          <a:p>
            <a:pPr algn="ctr"/>
            <a:r>
              <a:rPr lang="en-US" sz="1400" dirty="0" smtClean="0"/>
              <a:t>OR</a:t>
            </a:r>
          </a:p>
          <a:p>
            <a:pPr algn="ctr"/>
            <a:r>
              <a:rPr lang="en-US" sz="1400" dirty="0" smtClean="0"/>
              <a:t>major experiential difference</a:t>
            </a:r>
            <a:endParaRPr lang="en-US" sz="1400" dirty="0"/>
          </a:p>
        </p:txBody>
      </p:sp>
    </p:spTree>
    <p:extLst>
      <p:ext uri="{BB962C8B-B14F-4D97-AF65-F5344CB8AC3E}">
        <p14:creationId xmlns:p14="http://schemas.microsoft.com/office/powerpoint/2010/main" val="132358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1058"/>
                                        </p:tgtEl>
                                        <p:attrNameLst>
                                          <p:attrName>style.visibility</p:attrName>
                                        </p:attrNameLst>
                                      </p:cBhvr>
                                      <p:to>
                                        <p:strVal val="visible"/>
                                      </p:to>
                                    </p:set>
                                    <p:animEffect transition="in" filter="fade">
                                      <p:cBhvr>
                                        <p:cTn id="7" dur="500"/>
                                        <p:tgtEl>
                                          <p:spTgt spid="30105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2" presetClass="entr" presetSubtype="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3"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1+#ppt_w/2"/>
                                          </p:val>
                                        </p:tav>
                                        <p:tav tm="100000">
                                          <p:val>
                                            <p:strVal val="#ppt_x"/>
                                          </p:val>
                                        </p:tav>
                                      </p:tavLst>
                                    </p:anim>
                                    <p:anim calcmode="lin" valueType="num">
                                      <p:cBhvr additive="base">
                                        <p:cTn id="3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Typical Strategic Trajectory</a:t>
            </a:r>
          </a:p>
          <a:p>
            <a:r>
              <a:rPr lang="en-US" sz="2400" b="1" dirty="0" smtClean="0">
                <a:solidFill>
                  <a:srgbClr val="002060"/>
                </a:solidFill>
                <a:latin typeface="Verdana" pitchFamily="34" charset="0"/>
              </a:rPr>
              <a:t>Ho-hum with room for improvement</a:t>
            </a:r>
            <a:endParaRPr lang="en-US" sz="2400" b="1" dirty="0">
              <a:solidFill>
                <a:srgbClr val="002060"/>
              </a:solidFill>
              <a:latin typeface="Verdana" pitchFamily="34" charset="0"/>
            </a:endParaRPr>
          </a:p>
        </p:txBody>
      </p:sp>
      <p:pic>
        <p:nvPicPr>
          <p:cNvPr id="302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56" y="1418172"/>
            <a:ext cx="9010650"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15616" y="1916832"/>
            <a:ext cx="7128792"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115616" y="1772816"/>
            <a:ext cx="712879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720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2082"/>
                                        </p:tgtEl>
                                        <p:attrNameLst>
                                          <p:attrName>style.visibility</p:attrName>
                                        </p:attrNameLst>
                                      </p:cBhvr>
                                      <p:to>
                                        <p:strVal val="visible"/>
                                      </p:to>
                                    </p:set>
                                    <p:animEffect transition="in" filter="fade">
                                      <p:cBhvr>
                                        <p:cTn id="7" dur="2000"/>
                                        <p:tgtEl>
                                          <p:spTgt spid="302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3" y="1412776"/>
            <a:ext cx="9001125"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379715" y="214290"/>
            <a:ext cx="6835491" cy="785817"/>
          </a:xfrm>
          <a:prstGeom prst="rect">
            <a:avLst/>
          </a:prstGeom>
        </p:spPr>
        <p:txBody>
          <a:bodyPr vert="horz" lIns="91440" tIns="45720" rIns="91440" bIns="45720" rtlCol="0" anchor="ctr">
            <a:noAutofit/>
          </a:bodyPr>
          <a:lstStyle/>
          <a:p>
            <a:r>
              <a:rPr lang="en-ZA" sz="2400" b="1" dirty="0" smtClean="0">
                <a:solidFill>
                  <a:schemeClr val="tx2"/>
                </a:solidFill>
              </a:rPr>
              <a:t>The time dependency of strategy</a:t>
            </a:r>
            <a:endParaRPr lang="en-US" sz="2400" b="1" dirty="0">
              <a:solidFill>
                <a:schemeClr val="tx2"/>
              </a:solidFill>
            </a:endParaRPr>
          </a:p>
        </p:txBody>
      </p:sp>
      <p:sp>
        <p:nvSpPr>
          <p:cNvPr id="4" name="Rectangle 3"/>
          <p:cNvSpPr/>
          <p:nvPr/>
        </p:nvSpPr>
        <p:spPr>
          <a:xfrm>
            <a:off x="683568" y="6381328"/>
            <a:ext cx="1584176"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51520" y="5949280"/>
            <a:ext cx="6624736" cy="523220"/>
          </a:xfrm>
          <a:prstGeom prst="rect">
            <a:avLst/>
          </a:prstGeom>
          <a:noFill/>
        </p:spPr>
        <p:txBody>
          <a:bodyPr wrap="square" rtlCol="0">
            <a:spAutoFit/>
          </a:bodyPr>
          <a:lstStyle/>
          <a:p>
            <a:r>
              <a:rPr lang="en-US" sz="1400" dirty="0" smtClean="0"/>
              <a:t>Professor </a:t>
            </a:r>
            <a:r>
              <a:rPr lang="en-US" sz="1400" dirty="0"/>
              <a:t>Malcolm </a:t>
            </a:r>
            <a:r>
              <a:rPr lang="en-US" sz="1400" dirty="0" smtClean="0"/>
              <a:t>McDonald -- </a:t>
            </a:r>
            <a:r>
              <a:rPr lang="en-US" sz="1400" dirty="0">
                <a:hlinkClick r:id="rId4"/>
              </a:rPr>
              <a:t>http://www.malcolm-mcdonald.com</a:t>
            </a:r>
            <a:r>
              <a:rPr lang="en-US" sz="1400" dirty="0" smtClean="0">
                <a:hlinkClick r:id="rId4"/>
              </a:rPr>
              <a:t>/</a:t>
            </a:r>
            <a:endParaRPr lang="en-US" sz="1400" dirty="0" smtClean="0"/>
          </a:p>
          <a:p>
            <a:endParaRPr lang="en-US" sz="1400" dirty="0" smtClean="0"/>
          </a:p>
        </p:txBody>
      </p:sp>
    </p:spTree>
    <p:extLst>
      <p:ext uri="{BB962C8B-B14F-4D97-AF65-F5344CB8AC3E}">
        <p14:creationId xmlns:p14="http://schemas.microsoft.com/office/powerpoint/2010/main" val="34701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7748"/>
                                        </p:tgtEl>
                                        <p:attrNameLst>
                                          <p:attrName>style.visibility</p:attrName>
                                        </p:attrNameLst>
                                      </p:cBhvr>
                                      <p:to>
                                        <p:strVal val="visible"/>
                                      </p:to>
                                    </p:set>
                                    <p:animEffect transition="in" filter="fade">
                                      <p:cBhvr>
                                        <p:cTn id="7" dur="1000"/>
                                        <p:tgtEl>
                                          <p:spTgt spid="287748"/>
                                        </p:tgtEl>
                                      </p:cBhvr>
                                    </p:animEffect>
                                  </p:childTnLst>
                                </p:cTn>
                              </p:par>
                            </p:childTnLst>
                          </p:cTn>
                        </p:par>
                        <p:par>
                          <p:cTn id="8" fill="hold">
                            <p:stCondLst>
                              <p:cond delay="1000"/>
                            </p:stCondLst>
                            <p:childTnLst>
                              <p:par>
                                <p:cTn id="9" presetID="2" presetClass="entr" presetSubtype="3"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79413" y="214312"/>
            <a:ext cx="6835775" cy="982439"/>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Strategic trajectory</a:t>
            </a:r>
          </a:p>
          <a:p>
            <a:r>
              <a:rPr lang="en-US" sz="2400" b="1" dirty="0" smtClean="0">
                <a:solidFill>
                  <a:srgbClr val="002060"/>
                </a:solidFill>
                <a:latin typeface="Verdana" pitchFamily="34" charset="0"/>
              </a:rPr>
              <a:t>Improving off a low base but want much more</a:t>
            </a:r>
            <a:endParaRPr lang="en-US" sz="2400" b="1" dirty="0">
              <a:solidFill>
                <a:srgbClr val="002060"/>
              </a:solidFill>
              <a:latin typeface="Verdana" pitchFamily="34" charset="0"/>
            </a:endParaRPr>
          </a:p>
        </p:txBody>
      </p:sp>
      <p:sp>
        <p:nvSpPr>
          <p:cNvPr id="2" name="Rectangle 1"/>
          <p:cNvSpPr/>
          <p:nvPr/>
        </p:nvSpPr>
        <p:spPr>
          <a:xfrm>
            <a:off x="1115616" y="1916832"/>
            <a:ext cx="7128792"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115616" y="1772816"/>
            <a:ext cx="712879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3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784"/>
            <a:ext cx="9048750" cy="4877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641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3346"/>
                                        </p:tgtEl>
                                        <p:attrNameLst>
                                          <p:attrName>style.visibility</p:attrName>
                                        </p:attrNameLst>
                                      </p:cBhvr>
                                      <p:to>
                                        <p:strVal val="visible"/>
                                      </p:to>
                                    </p:set>
                                    <p:animEffect transition="in" filter="fade">
                                      <p:cBhvr>
                                        <p:cTn id="7" dur="1000"/>
                                        <p:tgtEl>
                                          <p:spTgt spid="313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Strategic trajectory</a:t>
            </a:r>
          </a:p>
          <a:p>
            <a:r>
              <a:rPr lang="en-US" sz="2400" b="1" dirty="0" smtClean="0">
                <a:solidFill>
                  <a:srgbClr val="002060"/>
                </a:solidFill>
                <a:latin typeface="Verdana" pitchFamily="34" charset="0"/>
              </a:rPr>
              <a:t>Something is seriously wrong!</a:t>
            </a:r>
            <a:endParaRPr lang="en-US" sz="2400" b="1" dirty="0">
              <a:solidFill>
                <a:srgbClr val="002060"/>
              </a:solidFill>
              <a:latin typeface="Verdana" pitchFamily="34" charset="0"/>
            </a:endParaRPr>
          </a:p>
        </p:txBody>
      </p:sp>
      <p:sp>
        <p:nvSpPr>
          <p:cNvPr id="2" name="Rectangle 1"/>
          <p:cNvSpPr/>
          <p:nvPr/>
        </p:nvSpPr>
        <p:spPr>
          <a:xfrm>
            <a:off x="1115616" y="1916832"/>
            <a:ext cx="7128792"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115616" y="1772816"/>
            <a:ext cx="712879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4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460334"/>
            <a:ext cx="7683202" cy="5016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899592" y="1844824"/>
            <a:ext cx="7128792"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968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4370"/>
                                        </p:tgtEl>
                                        <p:attrNameLst>
                                          <p:attrName>style.visibility</p:attrName>
                                        </p:attrNameLst>
                                      </p:cBhvr>
                                      <p:to>
                                        <p:strVal val="visible"/>
                                      </p:to>
                                    </p:set>
                                    <p:animEffect transition="in" filter="fade">
                                      <p:cBhvr>
                                        <p:cTn id="7" dur="1000"/>
                                        <p:tgtEl>
                                          <p:spTgt spid="314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err="1" smtClean="0">
                <a:solidFill>
                  <a:srgbClr val="002060"/>
                </a:solidFill>
                <a:latin typeface="Verdana" pitchFamily="34" charset="0"/>
              </a:rPr>
              <a:t>Unweighted</a:t>
            </a:r>
            <a:r>
              <a:rPr lang="en-US" sz="2400" b="1" dirty="0" smtClean="0">
                <a:solidFill>
                  <a:srgbClr val="002060"/>
                </a:solidFill>
                <a:latin typeface="Verdana" pitchFamily="34" charset="0"/>
              </a:rPr>
              <a:t> gap</a:t>
            </a:r>
          </a:p>
          <a:p>
            <a:r>
              <a:rPr lang="en-US" sz="2400" b="1" dirty="0" smtClean="0">
                <a:solidFill>
                  <a:srgbClr val="002060"/>
                </a:solidFill>
                <a:latin typeface="Verdana" pitchFamily="34" charset="0"/>
              </a:rPr>
              <a:t>Priorities ALL look similar</a:t>
            </a:r>
            <a:endParaRPr lang="en-US" sz="2400" b="1" dirty="0">
              <a:solidFill>
                <a:srgbClr val="002060"/>
              </a:solidFill>
              <a:latin typeface="Verdana" pitchFamily="34" charset="0"/>
            </a:endParaRPr>
          </a:p>
        </p:txBody>
      </p:sp>
      <p:sp>
        <p:nvSpPr>
          <p:cNvPr id="2" name="Rectangle 1"/>
          <p:cNvSpPr/>
          <p:nvPr/>
        </p:nvSpPr>
        <p:spPr>
          <a:xfrm>
            <a:off x="1115616" y="1916832"/>
            <a:ext cx="712879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8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1484785"/>
            <a:ext cx="8248898" cy="4968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076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8946"/>
                                        </p:tgtEl>
                                        <p:attrNameLst>
                                          <p:attrName>style.visibility</p:attrName>
                                        </p:attrNameLst>
                                      </p:cBhvr>
                                      <p:to>
                                        <p:strVal val="visible"/>
                                      </p:to>
                                    </p:set>
                                    <p:animEffect transition="in" filter="fade">
                                      <p:cBhvr>
                                        <p:cTn id="7" dur="500"/>
                                        <p:tgtEl>
                                          <p:spTgt spid="338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Weighted gap</a:t>
            </a:r>
          </a:p>
          <a:p>
            <a:r>
              <a:rPr lang="en-US" sz="2400" b="1" dirty="0" smtClean="0">
                <a:solidFill>
                  <a:srgbClr val="002060"/>
                </a:solidFill>
                <a:latin typeface="Verdana" pitchFamily="34" charset="0"/>
              </a:rPr>
              <a:t>Two factors stand out</a:t>
            </a:r>
            <a:endParaRPr lang="en-US" sz="2400" b="1" dirty="0">
              <a:solidFill>
                <a:srgbClr val="002060"/>
              </a:solidFill>
              <a:latin typeface="Verdana" pitchFamily="34" charset="0"/>
            </a:endParaRPr>
          </a:p>
        </p:txBody>
      </p:sp>
      <p:sp>
        <p:nvSpPr>
          <p:cNvPr id="2" name="Rectangle 1"/>
          <p:cNvSpPr/>
          <p:nvPr/>
        </p:nvSpPr>
        <p:spPr>
          <a:xfrm>
            <a:off x="1115616" y="1916832"/>
            <a:ext cx="712879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99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784"/>
            <a:ext cx="9144000"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V="1">
            <a:off x="3797300" y="1916832"/>
            <a:ext cx="0" cy="792088"/>
          </a:xfrm>
          <a:prstGeom prst="straightConnector1">
            <a:avLst/>
          </a:prstGeom>
          <a:ln w="10160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5004048" y="2564904"/>
            <a:ext cx="0" cy="792088"/>
          </a:xfrm>
          <a:prstGeom prst="straightConnector1">
            <a:avLst/>
          </a:prstGeom>
          <a:ln w="101600">
            <a:headEnd type="triangle"/>
            <a:tailEnd type="non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911402" y="2005099"/>
            <a:ext cx="1321196" cy="307777"/>
          </a:xfrm>
          <a:prstGeom prst="rect">
            <a:avLst/>
          </a:prstGeom>
          <a:solidFill>
            <a:schemeClr val="tx2">
              <a:lumMod val="60000"/>
              <a:lumOff val="40000"/>
            </a:schemeClr>
          </a:solidFill>
        </p:spPr>
        <p:txBody>
          <a:bodyPr wrap="none" rtlCol="0">
            <a:spAutoFit/>
          </a:bodyPr>
          <a:lstStyle/>
          <a:p>
            <a:pPr algn="ctr"/>
            <a:r>
              <a:rPr lang="en-US" sz="1400" dirty="0" smtClean="0"/>
              <a:t>Critical Gaps</a:t>
            </a:r>
            <a:endParaRPr lang="en-US" sz="1400" dirty="0"/>
          </a:p>
        </p:txBody>
      </p:sp>
    </p:spTree>
    <p:extLst>
      <p:ext uri="{BB962C8B-B14F-4D97-AF65-F5344CB8AC3E}">
        <p14:creationId xmlns:p14="http://schemas.microsoft.com/office/powerpoint/2010/main" val="248817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9970"/>
                                        </p:tgtEl>
                                        <p:attrNameLst>
                                          <p:attrName>style.visibility</p:attrName>
                                        </p:attrNameLst>
                                      </p:cBhvr>
                                      <p:to>
                                        <p:strVal val="visible"/>
                                      </p:to>
                                    </p:set>
                                    <p:animEffect transition="in" filter="fade">
                                      <p:cBhvr>
                                        <p:cTn id="7" dur="500"/>
                                        <p:tgtEl>
                                          <p:spTgt spid="339970"/>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Agenda</a:t>
            </a:r>
          </a:p>
          <a:p>
            <a:pPr lvl="0">
              <a:spcBef>
                <a:spcPct val="0"/>
              </a:spcBef>
              <a:defRPr/>
            </a:pPr>
            <a:r>
              <a:rPr lang="en-US" sz="2400" b="1" dirty="0">
                <a:solidFill>
                  <a:srgbClr val="002060"/>
                </a:solidFill>
                <a:latin typeface="+mj-lt"/>
                <a:ea typeface="+mj-ea"/>
                <a:cs typeface="+mj-cs"/>
              </a:rPr>
              <a:t>Strategy – what is it and how to develop actionable plans</a:t>
            </a:r>
          </a:p>
        </p:txBody>
      </p:sp>
      <p:sp>
        <p:nvSpPr>
          <p:cNvPr id="5" name="TextBox 4"/>
          <p:cNvSpPr txBox="1"/>
          <p:nvPr/>
        </p:nvSpPr>
        <p:spPr>
          <a:xfrm>
            <a:off x="642910" y="1628800"/>
            <a:ext cx="8143932" cy="2862322"/>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bg1">
                    <a:lumMod val="65000"/>
                  </a:schemeClr>
                </a:solidFill>
              </a:rPr>
              <a:t>What </a:t>
            </a:r>
            <a:r>
              <a:rPr lang="en-US" dirty="0">
                <a:solidFill>
                  <a:schemeClr val="bg1">
                    <a:lumMod val="65000"/>
                  </a:schemeClr>
                </a:solidFill>
              </a:rPr>
              <a:t>IS strategy really?</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a:solidFill>
                  <a:schemeClr val="bg1">
                    <a:lumMod val="65000"/>
                  </a:schemeClr>
                </a:solidFill>
              </a:rPr>
              <a:t>Strategy defined in one sentence that everyone understands</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a:solidFill>
                  <a:schemeClr val="bg1">
                    <a:lumMod val="65000"/>
                  </a:schemeClr>
                </a:solidFill>
              </a:rPr>
              <a:t>How to define the strategic environment?</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a:solidFill>
                  <a:schemeClr val="bg1">
                    <a:lumMod val="65000"/>
                  </a:schemeClr>
                </a:solidFill>
              </a:rPr>
              <a:t>How to measure strategic performance</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b="1" dirty="0">
                <a:solidFill>
                  <a:schemeClr val="tx2"/>
                </a:solidFill>
              </a:rPr>
              <a:t>Driving strategic performance through to measurable and actionable </a:t>
            </a:r>
            <a:r>
              <a:rPr lang="en-US" b="1" dirty="0" smtClean="0">
                <a:solidFill>
                  <a:schemeClr val="tx2"/>
                </a:solidFill>
              </a:rPr>
              <a:t>plans</a:t>
            </a:r>
            <a:endParaRPr lang="en-US" b="1"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64</a:t>
            </a:fld>
            <a:endParaRPr lang="en-US"/>
          </a:p>
        </p:txBody>
      </p:sp>
    </p:spTree>
    <p:extLst>
      <p:ext uri="{BB962C8B-B14F-4D97-AF65-F5344CB8AC3E}">
        <p14:creationId xmlns:p14="http://schemas.microsoft.com/office/powerpoint/2010/main" val="48658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fade">
                                      <p:cBhvr>
                                        <p:cTn id="13" dur="500"/>
                                        <p:tgtEl>
                                          <p:spTgt spid="5">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6" end="6"/>
                                            </p:txEl>
                                          </p:spTgt>
                                        </p:tgtEl>
                                        <p:attrNameLst>
                                          <p:attrName>style.visibility</p:attrName>
                                        </p:attrNameLst>
                                      </p:cBhvr>
                                      <p:to>
                                        <p:strVal val="visible"/>
                                      </p:to>
                                    </p:set>
                                    <p:animEffect transition="in" filter="fade">
                                      <p:cBhvr>
                                        <p:cTn id="16" dur="500"/>
                                        <p:tgtEl>
                                          <p:spTgt spid="5">
                                            <p:txEl>
                                              <p:pRg st="6" end="6"/>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5">
                                            <p:txEl>
                                              <p:pRg st="8" end="8"/>
                                            </p:txEl>
                                          </p:spTgt>
                                        </p:tgtEl>
                                        <p:attrNameLst>
                                          <p:attrName>style.visibility</p:attrName>
                                        </p:attrNameLst>
                                      </p:cBhvr>
                                      <p:to>
                                        <p:strVal val="visible"/>
                                      </p:to>
                                    </p:set>
                                    <p:animEffect transition="in" filter="fade">
                                      <p:cBhvr>
                                        <p:cTn id="20"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Weighted gap</a:t>
            </a:r>
            <a:endParaRPr lang="en-US" sz="2400" b="1" dirty="0">
              <a:solidFill>
                <a:srgbClr val="002060"/>
              </a:solidFill>
              <a:latin typeface="Verdana" pitchFamily="34" charset="0"/>
            </a:endParaRPr>
          </a:p>
        </p:txBody>
      </p:sp>
      <p:pic>
        <p:nvPicPr>
          <p:cNvPr id="303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 y="1484784"/>
            <a:ext cx="9096375"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244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3106"/>
                                        </p:tgtEl>
                                        <p:attrNameLst>
                                          <p:attrName>style.visibility</p:attrName>
                                        </p:attrNameLst>
                                      </p:cBhvr>
                                      <p:to>
                                        <p:strVal val="visible"/>
                                      </p:to>
                                    </p:set>
                                    <p:animEffect transition="in" filter="fade">
                                      <p:cBhvr>
                                        <p:cTn id="7" dur="2000"/>
                                        <p:tgtEl>
                                          <p:spTgt spid="303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56" y="2060848"/>
            <a:ext cx="8963025" cy="407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Gap analysis</a:t>
            </a:r>
            <a:endParaRPr lang="en-US" sz="2400" b="1" dirty="0">
              <a:solidFill>
                <a:srgbClr val="002060"/>
              </a:solidFill>
              <a:latin typeface="Verdana" pitchFamily="34" charset="0"/>
            </a:endParaRPr>
          </a:p>
        </p:txBody>
      </p:sp>
    </p:spTree>
    <p:extLst>
      <p:ext uri="{BB962C8B-B14F-4D97-AF65-F5344CB8AC3E}">
        <p14:creationId xmlns:p14="http://schemas.microsoft.com/office/powerpoint/2010/main" val="159591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4914"/>
                                        </p:tgtEl>
                                        <p:attrNameLst>
                                          <p:attrName>style.visibility</p:attrName>
                                        </p:attrNameLst>
                                      </p:cBhvr>
                                      <p:to>
                                        <p:strVal val="visible"/>
                                      </p:to>
                                    </p:set>
                                    <p:animEffect transition="in" filter="fade">
                                      <p:cBhvr>
                                        <p:cTn id="7" dur="2000"/>
                                        <p:tgtEl>
                                          <p:spTgt spid="294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Detailed planning</a:t>
            </a:r>
            <a:endParaRPr lang="en-US" sz="2400" b="1" dirty="0">
              <a:solidFill>
                <a:srgbClr val="002060"/>
              </a:solidFill>
              <a:latin typeface="Verdana" pitchFamily="34" charset="0"/>
            </a:endParaRPr>
          </a:p>
        </p:txBody>
      </p:sp>
      <p:sp>
        <p:nvSpPr>
          <p:cNvPr id="2" name="Rectangle 1"/>
          <p:cNvSpPr/>
          <p:nvPr/>
        </p:nvSpPr>
        <p:spPr>
          <a:xfrm>
            <a:off x="3707904" y="2019299"/>
            <a:ext cx="5040560" cy="4015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8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6" y="1700808"/>
            <a:ext cx="9177886" cy="4038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827584" y="2132856"/>
            <a:ext cx="1368152"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161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8466"/>
                                        </p:tgtEl>
                                        <p:attrNameLst>
                                          <p:attrName>style.visibility</p:attrName>
                                        </p:attrNameLst>
                                      </p:cBhvr>
                                      <p:to>
                                        <p:strVal val="visible"/>
                                      </p:to>
                                    </p:set>
                                    <p:animEffect transition="in" filter="fade">
                                      <p:cBhvr>
                                        <p:cTn id="7" dur="500"/>
                                        <p:tgtEl>
                                          <p:spTgt spid="318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8" y="1700808"/>
            <a:ext cx="8886825"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Gap analysis</a:t>
            </a:r>
            <a:endParaRPr lang="en-US" sz="2400" b="1" dirty="0">
              <a:solidFill>
                <a:srgbClr val="002060"/>
              </a:solidFill>
              <a:latin typeface="Verdana" pitchFamily="34" charset="0"/>
            </a:endParaRPr>
          </a:p>
        </p:txBody>
      </p:sp>
    </p:spTree>
    <p:extLst>
      <p:ext uri="{BB962C8B-B14F-4D97-AF65-F5344CB8AC3E}">
        <p14:creationId xmlns:p14="http://schemas.microsoft.com/office/powerpoint/2010/main" val="260122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5938"/>
                                        </p:tgtEl>
                                        <p:attrNameLst>
                                          <p:attrName>style.visibility</p:attrName>
                                        </p:attrNameLst>
                                      </p:cBhvr>
                                      <p:to>
                                        <p:strVal val="visible"/>
                                      </p:to>
                                    </p:set>
                                    <p:animEffect transition="in" filter="fade">
                                      <p:cBhvr>
                                        <p:cTn id="7" dur="2000"/>
                                        <p:tgtEl>
                                          <p:spTgt spid="295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Executives – the critical constraint</a:t>
            </a:r>
            <a:endParaRPr lang="en-US" sz="2400" b="1" dirty="0">
              <a:solidFill>
                <a:srgbClr val="002060"/>
              </a:solidFill>
              <a:latin typeface="Verdana" pitchFamily="34" charset="0"/>
            </a:endParaRPr>
          </a:p>
        </p:txBody>
      </p:sp>
      <p:sp>
        <p:nvSpPr>
          <p:cNvPr id="2" name="Rectangle 1"/>
          <p:cNvSpPr/>
          <p:nvPr/>
        </p:nvSpPr>
        <p:spPr>
          <a:xfrm>
            <a:off x="3707904" y="2019299"/>
            <a:ext cx="5040560" cy="4015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9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9" y="1700808"/>
            <a:ext cx="9757608" cy="428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3779912" y="2780928"/>
            <a:ext cx="1296144" cy="28803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27584" y="2132856"/>
            <a:ext cx="1368152"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006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9490"/>
                                        </p:tgtEl>
                                        <p:attrNameLst>
                                          <p:attrName>style.visibility</p:attrName>
                                        </p:attrNameLst>
                                      </p:cBhvr>
                                      <p:to>
                                        <p:strVal val="visible"/>
                                      </p:to>
                                    </p:set>
                                    <p:animEffect transition="in" filter="fade">
                                      <p:cBhvr>
                                        <p:cTn id="7" dur="500"/>
                                        <p:tgtEl>
                                          <p:spTgt spid="319490"/>
                                        </p:tgtEl>
                                      </p:cBhvr>
                                    </p:animEffect>
                                  </p:childTnLst>
                                </p:cTn>
                              </p:par>
                            </p:childTnLst>
                          </p:cTn>
                        </p:par>
                        <p:par>
                          <p:cTn id="8" fill="hold">
                            <p:stCondLst>
                              <p:cond delay="500"/>
                            </p:stCondLst>
                            <p:childTnLst>
                              <p:par>
                                <p:cTn id="9" presetID="2" presetClass="entr" presetSubtype="3"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79715" y="214290"/>
            <a:ext cx="6835491" cy="785817"/>
          </a:xfrm>
          <a:prstGeom prst="rect">
            <a:avLst/>
          </a:prstGeom>
        </p:spPr>
        <p:txBody>
          <a:bodyPr vert="horz" lIns="91440" tIns="45720" rIns="91440" bIns="45720" rtlCol="0" anchor="ctr">
            <a:noAutofit/>
          </a:bodyPr>
          <a:lstStyle/>
          <a:p>
            <a:r>
              <a:rPr lang="en-ZA" sz="2400" b="1" dirty="0" smtClean="0">
                <a:solidFill>
                  <a:schemeClr val="tx2"/>
                </a:solidFill>
              </a:rPr>
              <a:t>The time dependency of strategy</a:t>
            </a:r>
            <a:endParaRPr lang="en-US" sz="2400" b="1" dirty="0">
              <a:solidFill>
                <a:schemeClr val="tx2"/>
              </a:solidFill>
            </a:endParaRPr>
          </a:p>
        </p:txBody>
      </p:sp>
      <p:pic>
        <p:nvPicPr>
          <p:cNvPr id="288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412776"/>
            <a:ext cx="9010650"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83568" y="6309320"/>
            <a:ext cx="1584176"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51520" y="5949280"/>
            <a:ext cx="6696744" cy="523220"/>
          </a:xfrm>
          <a:prstGeom prst="rect">
            <a:avLst/>
          </a:prstGeom>
          <a:noFill/>
        </p:spPr>
        <p:txBody>
          <a:bodyPr wrap="square" rtlCol="0">
            <a:spAutoFit/>
          </a:bodyPr>
          <a:lstStyle/>
          <a:p>
            <a:r>
              <a:rPr lang="en-US" sz="1400" dirty="0" smtClean="0"/>
              <a:t>Professor </a:t>
            </a:r>
            <a:r>
              <a:rPr lang="en-US" sz="1400" dirty="0"/>
              <a:t>Malcolm McDonald -- </a:t>
            </a:r>
            <a:r>
              <a:rPr lang="en-US" sz="1400" dirty="0">
                <a:hlinkClick r:id="rId4"/>
              </a:rPr>
              <a:t>http://www.malcolm-mcdonald.com</a:t>
            </a:r>
            <a:r>
              <a:rPr lang="en-US" sz="1400" dirty="0" smtClean="0">
                <a:hlinkClick r:id="rId4"/>
              </a:rPr>
              <a:t>/</a:t>
            </a:r>
            <a:endParaRPr lang="en-US" sz="1400" dirty="0" smtClean="0"/>
          </a:p>
          <a:p>
            <a:endParaRPr lang="en-US" sz="1400" dirty="0"/>
          </a:p>
        </p:txBody>
      </p:sp>
    </p:spTree>
    <p:extLst>
      <p:ext uri="{BB962C8B-B14F-4D97-AF65-F5344CB8AC3E}">
        <p14:creationId xmlns:p14="http://schemas.microsoft.com/office/powerpoint/2010/main" val="322630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8770"/>
                                        </p:tgtEl>
                                        <p:attrNameLst>
                                          <p:attrName>style.visibility</p:attrName>
                                        </p:attrNameLst>
                                      </p:cBhvr>
                                      <p:to>
                                        <p:strVal val="visible"/>
                                      </p:to>
                                    </p:set>
                                    <p:animEffect transition="in" filter="fade">
                                      <p:cBhvr>
                                        <p:cTn id="7" dur="1000"/>
                                        <p:tgtEl>
                                          <p:spTgt spid="288770"/>
                                        </p:tgtEl>
                                      </p:cBhvr>
                                    </p:animEffect>
                                  </p:childTnLst>
                                </p:cTn>
                              </p:par>
                            </p:childTnLst>
                          </p:cTn>
                        </p:par>
                        <p:par>
                          <p:cTn id="8" fill="hold">
                            <p:stCondLst>
                              <p:cond delay="1000"/>
                            </p:stCondLst>
                            <p:childTnLst>
                              <p:par>
                                <p:cTn id="9" presetID="2" presetClass="entr" presetSubtype="3"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Executives – the critical constraint</a:t>
            </a:r>
            <a:endParaRPr lang="en-US" sz="2400" b="1" dirty="0">
              <a:solidFill>
                <a:srgbClr val="002060"/>
              </a:solidFill>
              <a:latin typeface="Verdana" pitchFamily="34" charset="0"/>
            </a:endParaRPr>
          </a:p>
        </p:txBody>
      </p:sp>
      <p:sp>
        <p:nvSpPr>
          <p:cNvPr id="2" name="Rectangle 1"/>
          <p:cNvSpPr/>
          <p:nvPr/>
        </p:nvSpPr>
        <p:spPr>
          <a:xfrm>
            <a:off x="3707904" y="2019299"/>
            <a:ext cx="5040560" cy="4015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0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00808"/>
            <a:ext cx="9684568" cy="4507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3923928" y="5805264"/>
            <a:ext cx="864096" cy="402783"/>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27584" y="2132856"/>
            <a:ext cx="1368152"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638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0514"/>
                                        </p:tgtEl>
                                        <p:attrNameLst>
                                          <p:attrName>style.visibility</p:attrName>
                                        </p:attrNameLst>
                                      </p:cBhvr>
                                      <p:to>
                                        <p:strVal val="visible"/>
                                      </p:to>
                                    </p:set>
                                    <p:animEffect transition="in" filter="fade">
                                      <p:cBhvr>
                                        <p:cTn id="7" dur="500"/>
                                        <p:tgtEl>
                                          <p:spTgt spid="320514"/>
                                        </p:tgtEl>
                                      </p:cBhvr>
                                    </p:animEffect>
                                  </p:childTnLst>
                                </p:cTn>
                              </p:par>
                            </p:childTnLst>
                          </p:cTn>
                        </p:par>
                        <p:par>
                          <p:cTn id="8" fill="hold">
                            <p:stCondLst>
                              <p:cond delay="500"/>
                            </p:stCondLst>
                            <p:childTnLst>
                              <p:par>
                                <p:cTn id="9" presetID="2" presetClass="entr" presetSubtype="3"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Takings thing further – strategic map</a:t>
            </a:r>
          </a:p>
          <a:p>
            <a:r>
              <a:rPr lang="en-US" sz="2400" b="1" dirty="0" smtClean="0">
                <a:solidFill>
                  <a:srgbClr val="002060"/>
                </a:solidFill>
                <a:latin typeface="Verdana" pitchFamily="34" charset="0"/>
              </a:rPr>
              <a:t>Multiple </a:t>
            </a:r>
            <a:r>
              <a:rPr lang="en-US" sz="2400" b="1" dirty="0" err="1" smtClean="0">
                <a:solidFill>
                  <a:srgbClr val="002060"/>
                </a:solidFill>
                <a:latin typeface="Verdana" pitchFamily="34" charset="0"/>
              </a:rPr>
              <a:t>SnapShots</a:t>
            </a:r>
            <a:r>
              <a:rPr lang="en-US" sz="2400" b="1" baseline="30000" dirty="0" smtClean="0">
                <a:solidFill>
                  <a:srgbClr val="002060"/>
                </a:solidFill>
                <a:latin typeface="Verdana" pitchFamily="34" charset="0"/>
              </a:rPr>
              <a:t>©</a:t>
            </a:r>
            <a:endParaRPr lang="en-US" sz="2400" b="1" baseline="30000" dirty="0">
              <a:solidFill>
                <a:srgbClr val="002060"/>
              </a:solidFill>
              <a:latin typeface="Verdana" pitchFamily="34" charset="0"/>
            </a:endParaRPr>
          </a:p>
        </p:txBody>
      </p:sp>
      <p:pic>
        <p:nvPicPr>
          <p:cNvPr id="334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484784"/>
            <a:ext cx="7056784"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961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4850"/>
                                        </p:tgtEl>
                                        <p:attrNameLst>
                                          <p:attrName>style.visibility</p:attrName>
                                        </p:attrNameLst>
                                      </p:cBhvr>
                                      <p:to>
                                        <p:strVal val="visible"/>
                                      </p:to>
                                    </p:set>
                                    <p:animEffect transition="in" filter="fade">
                                      <p:cBhvr>
                                        <p:cTn id="7" dur="500"/>
                                        <p:tgtEl>
                                          <p:spTgt spid="334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Weights applied to the strategic map</a:t>
            </a:r>
            <a:endParaRPr lang="en-US" sz="2400" b="1" dirty="0">
              <a:solidFill>
                <a:srgbClr val="002060"/>
              </a:solidFill>
              <a:latin typeface="Verdana" pitchFamily="34" charset="0"/>
            </a:endParaRPr>
          </a:p>
        </p:txBody>
      </p:sp>
      <p:pic>
        <p:nvPicPr>
          <p:cNvPr id="3358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5551" y="1484785"/>
            <a:ext cx="4653890"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421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5874"/>
                                        </p:tgtEl>
                                        <p:attrNameLst>
                                          <p:attrName>style.visibility</p:attrName>
                                        </p:attrNameLst>
                                      </p:cBhvr>
                                      <p:to>
                                        <p:strVal val="visible"/>
                                      </p:to>
                                    </p:set>
                                    <p:animEffect transition="in" filter="fade">
                                      <p:cBhvr>
                                        <p:cTn id="7" dur="500"/>
                                        <p:tgtEl>
                                          <p:spTgt spid="335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Example of a final plan</a:t>
            </a:r>
            <a:endParaRPr lang="en-US" sz="2400" b="1" dirty="0">
              <a:solidFill>
                <a:srgbClr val="002060"/>
              </a:solidFill>
              <a:latin typeface="Verdana" pitchFamily="34" charset="0"/>
            </a:endParaRPr>
          </a:p>
        </p:txBody>
      </p:sp>
      <p:sp>
        <p:nvSpPr>
          <p:cNvPr id="2" name="Rectangle 1"/>
          <p:cNvSpPr/>
          <p:nvPr/>
        </p:nvSpPr>
        <p:spPr>
          <a:xfrm>
            <a:off x="3707904" y="2019299"/>
            <a:ext cx="5040560" cy="4015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1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28800"/>
            <a:ext cx="9139486" cy="4179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1538"/>
                                        </p:tgtEl>
                                        <p:attrNameLst>
                                          <p:attrName>style.visibility</p:attrName>
                                        </p:attrNameLst>
                                      </p:cBhvr>
                                      <p:to>
                                        <p:strVal val="visible"/>
                                      </p:to>
                                    </p:set>
                                    <p:animEffect transition="in" filter="fade">
                                      <p:cBhvr>
                                        <p:cTn id="7" dur="500"/>
                                        <p:tgtEl>
                                          <p:spTgt spid="321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Example of a final plan continued</a:t>
            </a:r>
            <a:endParaRPr lang="en-US" sz="2400" b="1" dirty="0">
              <a:solidFill>
                <a:srgbClr val="002060"/>
              </a:solidFill>
              <a:latin typeface="Verdana" pitchFamily="34" charset="0"/>
            </a:endParaRPr>
          </a:p>
        </p:txBody>
      </p:sp>
      <p:sp>
        <p:nvSpPr>
          <p:cNvPr id="2" name="Rectangle 1"/>
          <p:cNvSpPr/>
          <p:nvPr/>
        </p:nvSpPr>
        <p:spPr>
          <a:xfrm>
            <a:off x="3707904" y="2019299"/>
            <a:ext cx="5040560" cy="4015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09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8" y="1772816"/>
            <a:ext cx="9232939" cy="4295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67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0994"/>
                                        </p:tgtEl>
                                        <p:attrNameLst>
                                          <p:attrName>style.visibility</p:attrName>
                                        </p:attrNameLst>
                                      </p:cBhvr>
                                      <p:to>
                                        <p:strVal val="visible"/>
                                      </p:to>
                                    </p:set>
                                    <p:animEffect transition="in" filter="fade">
                                      <p:cBhvr>
                                        <p:cTn id="7" dur="500"/>
                                        <p:tgtEl>
                                          <p:spTgt spid="340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328" y="1628800"/>
            <a:ext cx="8268136" cy="493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Developing the plan</a:t>
            </a:r>
            <a:endParaRPr lang="en-US" sz="2400" b="1" dirty="0">
              <a:solidFill>
                <a:srgbClr val="002060"/>
              </a:solidFill>
              <a:latin typeface="Verdana" pitchFamily="34" charset="0"/>
            </a:endParaRPr>
          </a:p>
        </p:txBody>
      </p:sp>
    </p:spTree>
    <p:extLst>
      <p:ext uri="{BB962C8B-B14F-4D97-AF65-F5344CB8AC3E}">
        <p14:creationId xmlns:p14="http://schemas.microsoft.com/office/powerpoint/2010/main" val="411658354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Agenda</a:t>
            </a:r>
          </a:p>
          <a:p>
            <a:pPr lvl="0">
              <a:spcBef>
                <a:spcPct val="0"/>
              </a:spcBef>
              <a:defRPr/>
            </a:pPr>
            <a:r>
              <a:rPr lang="en-US" sz="2400" b="1" dirty="0">
                <a:solidFill>
                  <a:srgbClr val="002060"/>
                </a:solidFill>
                <a:latin typeface="+mj-lt"/>
                <a:ea typeface="+mj-ea"/>
                <a:cs typeface="+mj-cs"/>
              </a:rPr>
              <a:t>Strategy – what is it and how to develop actionable plans</a:t>
            </a:r>
          </a:p>
        </p:txBody>
      </p:sp>
      <p:sp>
        <p:nvSpPr>
          <p:cNvPr id="5" name="TextBox 4"/>
          <p:cNvSpPr txBox="1"/>
          <p:nvPr/>
        </p:nvSpPr>
        <p:spPr>
          <a:xfrm>
            <a:off x="642910" y="1628800"/>
            <a:ext cx="8143932" cy="3693319"/>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bg1">
                    <a:lumMod val="65000"/>
                  </a:schemeClr>
                </a:solidFill>
              </a:rPr>
              <a:t>What </a:t>
            </a:r>
            <a:r>
              <a:rPr lang="en-US" dirty="0">
                <a:solidFill>
                  <a:schemeClr val="bg1">
                    <a:lumMod val="65000"/>
                  </a:schemeClr>
                </a:solidFill>
              </a:rPr>
              <a:t>IS strategy really?</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a:solidFill>
                  <a:schemeClr val="bg1">
                    <a:lumMod val="65000"/>
                  </a:schemeClr>
                </a:solidFill>
              </a:rPr>
              <a:t>Strategy defined in one sentence that everyone understands</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a:solidFill>
                  <a:schemeClr val="bg1">
                    <a:lumMod val="65000"/>
                  </a:schemeClr>
                </a:solidFill>
              </a:rPr>
              <a:t>How to define the strategic environment?</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a:solidFill>
                  <a:schemeClr val="bg1">
                    <a:lumMod val="65000"/>
                  </a:schemeClr>
                </a:solidFill>
              </a:rPr>
              <a:t>How to measure strategic performance</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a:solidFill>
                  <a:schemeClr val="bg1">
                    <a:lumMod val="65000"/>
                  </a:schemeClr>
                </a:solidFill>
              </a:rPr>
              <a:t>Driving strategic performance through to measurable and actionable plans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b="1" dirty="0">
                <a:solidFill>
                  <a:schemeClr val="tx2"/>
                </a:solidFill>
              </a:rPr>
              <a:t>Driving strategic performance through to Key Performance </a:t>
            </a:r>
            <a:r>
              <a:rPr lang="en-US" b="1" dirty="0" smtClean="0">
                <a:solidFill>
                  <a:schemeClr val="tx2"/>
                </a:solidFill>
              </a:rPr>
              <a:t>Indicators and Critical Competence</a:t>
            </a:r>
          </a:p>
        </p:txBody>
      </p:sp>
      <p:sp>
        <p:nvSpPr>
          <p:cNvPr id="2" name="Slide Number Placeholder 1"/>
          <p:cNvSpPr>
            <a:spLocks noGrp="1"/>
          </p:cNvSpPr>
          <p:nvPr>
            <p:ph type="sldNum" sz="quarter" idx="12"/>
          </p:nvPr>
        </p:nvSpPr>
        <p:spPr/>
        <p:txBody>
          <a:bodyPr/>
          <a:lstStyle/>
          <a:p>
            <a:fld id="{89C9D035-6A94-4569-9779-E840D39ECC0D}" type="slidenum">
              <a:rPr lang="en-US" smtClean="0"/>
              <a:pPr/>
              <a:t>76</a:t>
            </a:fld>
            <a:endParaRPr lang="en-US"/>
          </a:p>
        </p:txBody>
      </p:sp>
    </p:spTree>
    <p:extLst>
      <p:ext uri="{BB962C8B-B14F-4D97-AF65-F5344CB8AC3E}">
        <p14:creationId xmlns:p14="http://schemas.microsoft.com/office/powerpoint/2010/main" val="48658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fade">
                                      <p:cBhvr>
                                        <p:cTn id="13" dur="500"/>
                                        <p:tgtEl>
                                          <p:spTgt spid="5">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6" end="6"/>
                                            </p:txEl>
                                          </p:spTgt>
                                        </p:tgtEl>
                                        <p:attrNameLst>
                                          <p:attrName>style.visibility</p:attrName>
                                        </p:attrNameLst>
                                      </p:cBhvr>
                                      <p:to>
                                        <p:strVal val="visible"/>
                                      </p:to>
                                    </p:set>
                                    <p:animEffect transition="in" filter="fade">
                                      <p:cBhvr>
                                        <p:cTn id="16" dur="500"/>
                                        <p:tgtEl>
                                          <p:spTgt spid="5">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animEffect transition="in" filter="fade">
                                      <p:cBhvr>
                                        <p:cTn id="19" dur="500"/>
                                        <p:tgtEl>
                                          <p:spTgt spid="5">
                                            <p:txEl>
                                              <p:pRg st="8" end="8"/>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animEffect transition="in" filter="fade">
                                      <p:cBhvr>
                                        <p:cTn id="23"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Personnel Strategically Aligned Key Performance Indicators (</a:t>
            </a:r>
            <a:r>
              <a:rPr kumimoji="0" lang="en-ZA" sz="2400" b="1" i="0" u="none" strike="noStrike" kern="1200" cap="none" spc="0" normalizeH="0" baseline="0" noProof="0" dirty="0" err="1" smtClean="0">
                <a:ln>
                  <a:noFill/>
                </a:ln>
                <a:solidFill>
                  <a:srgbClr val="002060"/>
                </a:solidFill>
                <a:effectLst/>
                <a:uLnTx/>
                <a:uFillTx/>
                <a:latin typeface="+mj-lt"/>
                <a:ea typeface="+mj-ea"/>
                <a:cs typeface="+mj-cs"/>
              </a:rPr>
              <a:t>KPI’s</a:t>
            </a:r>
            <a:r>
              <a:rPr kumimoji="0" lang="en-ZA" sz="2400" b="1" i="0" u="none" strike="noStrike" kern="1200" cap="none" spc="0" normalizeH="0" baseline="0" noProof="0" dirty="0" smtClean="0">
                <a:ln>
                  <a:noFill/>
                </a:ln>
                <a:solidFill>
                  <a:srgbClr val="002060"/>
                </a:solidFill>
                <a:effectLst/>
                <a:uLnTx/>
                <a:uFillTx/>
                <a:latin typeface="+mj-lt"/>
                <a:ea typeface="+mj-ea"/>
                <a:cs typeface="+mj-cs"/>
              </a:rPr>
              <a:t>)</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1403648" y="4521314"/>
            <a:ext cx="6048672" cy="707886"/>
          </a:xfrm>
          <a:prstGeom prst="rect">
            <a:avLst/>
          </a:prstGeom>
          <a:noFill/>
        </p:spPr>
        <p:txBody>
          <a:bodyPr wrap="square" rtlCol="0">
            <a:spAutoFit/>
          </a:bodyPr>
          <a:lstStyle/>
          <a:p>
            <a:pPr algn="ctr">
              <a:buClr>
                <a:schemeClr val="tx2"/>
              </a:buClr>
            </a:pPr>
            <a:r>
              <a:rPr lang="en-US" sz="2000" b="1" dirty="0" smtClean="0">
                <a:solidFill>
                  <a:schemeClr val="tx2"/>
                </a:solidFill>
              </a:rPr>
              <a:t>Tell me how you want me to behave and I will tell you HOW to measure me</a:t>
            </a:r>
            <a:endParaRPr lang="en-US" sz="2000" b="1"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77</a:t>
            </a:fld>
            <a:endParaRPr lang="en-US"/>
          </a:p>
        </p:txBody>
      </p:sp>
      <p:sp>
        <p:nvSpPr>
          <p:cNvPr id="6" name="TextBox 5"/>
          <p:cNvSpPr txBox="1"/>
          <p:nvPr/>
        </p:nvSpPr>
        <p:spPr>
          <a:xfrm>
            <a:off x="1475656" y="2204864"/>
            <a:ext cx="6048672" cy="584775"/>
          </a:xfrm>
          <a:prstGeom prst="rect">
            <a:avLst/>
          </a:prstGeom>
          <a:noFill/>
        </p:spPr>
        <p:txBody>
          <a:bodyPr wrap="square" rtlCol="0">
            <a:spAutoFit/>
          </a:bodyPr>
          <a:lstStyle/>
          <a:p>
            <a:pPr algn="ctr">
              <a:buClr>
                <a:schemeClr val="tx2"/>
              </a:buClr>
            </a:pPr>
            <a:r>
              <a:rPr lang="en-US" sz="1600" b="1" dirty="0" smtClean="0">
                <a:solidFill>
                  <a:schemeClr val="tx2"/>
                </a:solidFill>
              </a:rPr>
              <a:t>Tell me how you are going to measure me and I will tell you how I am going to behave</a:t>
            </a:r>
            <a:endParaRPr lang="en-US" sz="1600" b="1" dirty="0">
              <a:solidFill>
                <a:schemeClr val="tx2"/>
              </a:solidFill>
            </a:endParaRPr>
          </a:p>
        </p:txBody>
      </p:sp>
      <p:sp>
        <p:nvSpPr>
          <p:cNvPr id="7" name="TextBox 6"/>
          <p:cNvSpPr txBox="1"/>
          <p:nvPr/>
        </p:nvSpPr>
        <p:spPr>
          <a:xfrm>
            <a:off x="1475656" y="3499516"/>
            <a:ext cx="6048672" cy="369332"/>
          </a:xfrm>
          <a:prstGeom prst="rect">
            <a:avLst/>
          </a:prstGeom>
          <a:noFill/>
        </p:spPr>
        <p:txBody>
          <a:bodyPr wrap="square" rtlCol="0">
            <a:spAutoFit/>
          </a:bodyPr>
          <a:lstStyle/>
          <a:p>
            <a:pPr algn="ctr">
              <a:buClr>
                <a:schemeClr val="tx2"/>
              </a:buClr>
            </a:pPr>
            <a:r>
              <a:rPr lang="en-US" b="1" dirty="0" smtClean="0">
                <a:solidFill>
                  <a:schemeClr val="tx2"/>
                </a:solidFill>
              </a:rPr>
              <a:t>Turn it around</a:t>
            </a:r>
            <a:endParaRPr lang="en-US" b="1" dirty="0">
              <a:solidFill>
                <a:schemeClr val="tx2"/>
              </a:solidFill>
            </a:endParaRPr>
          </a:p>
        </p:txBody>
      </p:sp>
    </p:spTree>
    <p:extLst>
      <p:ext uri="{BB962C8B-B14F-4D97-AF65-F5344CB8AC3E}">
        <p14:creationId xmlns:p14="http://schemas.microsoft.com/office/powerpoint/2010/main" val="27641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par>
                          <p:cTn id="16" fill="hold">
                            <p:stCondLst>
                              <p:cond delay="1000"/>
                            </p:stCondLst>
                            <p:childTnLst>
                              <p:par>
                                <p:cTn id="17" presetID="2" presetClass="entr" presetSubtype="3"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3000" fill="hold"/>
                                        <p:tgtEl>
                                          <p:spTgt spid="5"/>
                                        </p:tgtEl>
                                        <p:attrNameLst>
                                          <p:attrName>ppt_x</p:attrName>
                                        </p:attrNameLst>
                                      </p:cBhvr>
                                      <p:tavLst>
                                        <p:tav tm="0">
                                          <p:val>
                                            <p:strVal val="1+#ppt_w/2"/>
                                          </p:val>
                                        </p:tav>
                                        <p:tav tm="100000">
                                          <p:val>
                                            <p:strVal val="#ppt_x"/>
                                          </p:val>
                                        </p:tav>
                                      </p:tavLst>
                                    </p:anim>
                                    <p:anim calcmode="lin" valueType="num">
                                      <p:cBhvr additive="base">
                                        <p:cTn id="20" dur="3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79413" y="260648"/>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Developing the Key Performance Indicators for the Department, Head of Department and individual staff</a:t>
            </a:r>
            <a:endParaRPr lang="en-US" sz="2400" b="1" dirty="0">
              <a:solidFill>
                <a:srgbClr val="002060"/>
              </a:solidFill>
              <a:latin typeface="Verdana" pitchFamily="34" charset="0"/>
            </a:endParaRPr>
          </a:p>
        </p:txBody>
      </p:sp>
      <p:pic>
        <p:nvPicPr>
          <p:cNvPr id="316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3" y="1556793"/>
            <a:ext cx="8907870" cy="4248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915816" y="3356992"/>
            <a:ext cx="288032"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69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6418"/>
                                        </p:tgtEl>
                                        <p:attrNameLst>
                                          <p:attrName>style.visibility</p:attrName>
                                        </p:attrNameLst>
                                      </p:cBhvr>
                                      <p:to>
                                        <p:strVal val="visible"/>
                                      </p:to>
                                    </p:set>
                                    <p:animEffect transition="in" filter="fade">
                                      <p:cBhvr>
                                        <p:cTn id="7" dur="500"/>
                                        <p:tgtEl>
                                          <p:spTgt spid="316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sz="2400" b="1" dirty="0">
              <a:solidFill>
                <a:srgbClr val="002060"/>
              </a:solidFill>
              <a:latin typeface="+mj-lt"/>
              <a:ea typeface="+mj-ea"/>
              <a:cs typeface="+mj-cs"/>
            </a:endParaRPr>
          </a:p>
        </p:txBody>
      </p:sp>
      <p:sp>
        <p:nvSpPr>
          <p:cNvPr id="5" name="TextBox 4"/>
          <p:cNvSpPr txBox="1"/>
          <p:nvPr/>
        </p:nvSpPr>
        <p:spPr>
          <a:xfrm>
            <a:off x="630502" y="1502688"/>
            <a:ext cx="8143932" cy="4965462"/>
          </a:xfrm>
          <a:prstGeom prst="rect">
            <a:avLst/>
          </a:prstGeom>
          <a:noFill/>
        </p:spPr>
        <p:txBody>
          <a:bodyPr wrap="square" rtlCol="0">
            <a:spAutoFit/>
          </a:bodyPr>
          <a:lstStyle/>
          <a:p>
            <a:pPr marL="342900" indent="-342900">
              <a:lnSpc>
                <a:spcPts val="1900"/>
              </a:lnSpc>
              <a:buClr>
                <a:schemeClr val="tx2"/>
              </a:buClr>
              <a:buFont typeface="+mj-lt"/>
              <a:buAutoNum type="arabicPeriod"/>
            </a:pPr>
            <a:r>
              <a:rPr lang="en-US" sz="1600" dirty="0" smtClean="0">
                <a:solidFill>
                  <a:schemeClr val="tx2"/>
                </a:solidFill>
              </a:rPr>
              <a:t>Brainstorm the measurements that will best determine if the specific Critical Factor is being satisfied</a:t>
            </a:r>
          </a:p>
          <a:p>
            <a:pPr marL="342900" indent="-342900">
              <a:lnSpc>
                <a:spcPts val="1900"/>
              </a:lnSpc>
              <a:buClr>
                <a:schemeClr val="tx2"/>
              </a:buClr>
              <a:buFont typeface="+mj-lt"/>
              <a:buAutoNum type="arabicPeriod"/>
            </a:pPr>
            <a:endParaRPr lang="en-US" sz="1600" dirty="0">
              <a:solidFill>
                <a:schemeClr val="tx2"/>
              </a:solidFill>
            </a:endParaRPr>
          </a:p>
          <a:p>
            <a:pPr marL="342900" indent="-342900">
              <a:lnSpc>
                <a:spcPts val="1900"/>
              </a:lnSpc>
              <a:buClr>
                <a:schemeClr val="tx2"/>
              </a:buClr>
              <a:buFont typeface="+mj-lt"/>
              <a:buAutoNum type="arabicPeriod"/>
            </a:pPr>
            <a:r>
              <a:rPr lang="en-US" sz="1600" dirty="0" smtClean="0">
                <a:solidFill>
                  <a:schemeClr val="tx2"/>
                </a:solidFill>
              </a:rPr>
              <a:t>Synthesize approximately seven Critical </a:t>
            </a:r>
            <a:r>
              <a:rPr lang="en-US" sz="1600" dirty="0" err="1" smtClean="0">
                <a:solidFill>
                  <a:schemeClr val="tx2"/>
                </a:solidFill>
              </a:rPr>
              <a:t>KPI’s</a:t>
            </a:r>
            <a:endParaRPr lang="en-US" sz="1600" dirty="0" smtClean="0">
              <a:solidFill>
                <a:schemeClr val="tx2"/>
              </a:solidFill>
            </a:endParaRPr>
          </a:p>
          <a:p>
            <a:pPr marL="342900" indent="-342900">
              <a:lnSpc>
                <a:spcPts val="1900"/>
              </a:lnSpc>
              <a:buClr>
                <a:schemeClr val="tx2"/>
              </a:buClr>
              <a:buFont typeface="+mj-lt"/>
              <a:buAutoNum type="arabicPeriod"/>
            </a:pPr>
            <a:endParaRPr lang="en-US" sz="1600" dirty="0">
              <a:solidFill>
                <a:schemeClr val="tx2"/>
              </a:solidFill>
            </a:endParaRPr>
          </a:p>
          <a:p>
            <a:pPr marL="342900" indent="-342900">
              <a:lnSpc>
                <a:spcPts val="1900"/>
              </a:lnSpc>
              <a:buClr>
                <a:schemeClr val="tx2"/>
              </a:buClr>
              <a:buFont typeface="+mj-lt"/>
              <a:buAutoNum type="arabicPeriod"/>
            </a:pPr>
            <a:r>
              <a:rPr lang="en-US" sz="1600" dirty="0" smtClean="0">
                <a:solidFill>
                  <a:schemeClr val="tx2"/>
                </a:solidFill>
              </a:rPr>
              <a:t>Weight these </a:t>
            </a:r>
            <a:r>
              <a:rPr lang="en-US" sz="1600" dirty="0" err="1" smtClean="0">
                <a:solidFill>
                  <a:schemeClr val="tx2"/>
                </a:solidFill>
              </a:rPr>
              <a:t>KPI’s</a:t>
            </a:r>
            <a:endParaRPr lang="en-US" sz="1600" dirty="0" smtClean="0">
              <a:solidFill>
                <a:schemeClr val="tx2"/>
              </a:solidFill>
            </a:endParaRPr>
          </a:p>
          <a:p>
            <a:pPr marL="342900" indent="-342900">
              <a:lnSpc>
                <a:spcPts val="1900"/>
              </a:lnSpc>
              <a:buClr>
                <a:schemeClr val="tx2"/>
              </a:buClr>
              <a:buFont typeface="+mj-lt"/>
              <a:buAutoNum type="arabicPeriod"/>
            </a:pPr>
            <a:endParaRPr lang="en-US" sz="1600" dirty="0">
              <a:solidFill>
                <a:schemeClr val="tx2"/>
              </a:solidFill>
            </a:endParaRPr>
          </a:p>
          <a:p>
            <a:pPr marL="342900" indent="-342900">
              <a:lnSpc>
                <a:spcPts val="1900"/>
              </a:lnSpc>
              <a:buClr>
                <a:schemeClr val="tx2"/>
              </a:buClr>
              <a:buFont typeface="+mj-lt"/>
              <a:buAutoNum type="arabicPeriod"/>
            </a:pPr>
            <a:r>
              <a:rPr lang="en-US" sz="1600" dirty="0" smtClean="0">
                <a:solidFill>
                  <a:schemeClr val="tx2"/>
                </a:solidFill>
              </a:rPr>
              <a:t>Repeat for each Critical Factor</a:t>
            </a:r>
          </a:p>
          <a:p>
            <a:pPr marL="342900" indent="-342900">
              <a:lnSpc>
                <a:spcPts val="1900"/>
              </a:lnSpc>
              <a:buClr>
                <a:schemeClr val="tx2"/>
              </a:buClr>
              <a:buFont typeface="+mj-lt"/>
              <a:buAutoNum type="arabicPeriod"/>
            </a:pPr>
            <a:endParaRPr lang="en-US" sz="1600" dirty="0">
              <a:solidFill>
                <a:schemeClr val="tx2"/>
              </a:solidFill>
            </a:endParaRPr>
          </a:p>
          <a:p>
            <a:pPr marL="342900" indent="-342900">
              <a:lnSpc>
                <a:spcPts val="1900"/>
              </a:lnSpc>
              <a:buClr>
                <a:schemeClr val="tx2"/>
              </a:buClr>
              <a:buFont typeface="+mj-lt"/>
              <a:buAutoNum type="arabicPeriod"/>
            </a:pPr>
            <a:r>
              <a:rPr lang="en-US" sz="1600" dirty="0" smtClean="0">
                <a:solidFill>
                  <a:schemeClr val="tx2"/>
                </a:solidFill>
              </a:rPr>
              <a:t>Apply the weights for the Critical Factors to compute relative weight of each proposed </a:t>
            </a:r>
            <a:r>
              <a:rPr lang="en-US" sz="1600" dirty="0" err="1" smtClean="0">
                <a:solidFill>
                  <a:schemeClr val="tx2"/>
                </a:solidFill>
              </a:rPr>
              <a:t>KPI</a:t>
            </a:r>
            <a:endParaRPr lang="en-US" sz="1600" dirty="0" smtClean="0">
              <a:solidFill>
                <a:schemeClr val="tx2"/>
              </a:solidFill>
            </a:endParaRPr>
          </a:p>
          <a:p>
            <a:pPr marL="342900" indent="-342900">
              <a:lnSpc>
                <a:spcPts val="1900"/>
              </a:lnSpc>
              <a:buClr>
                <a:schemeClr val="tx2"/>
              </a:buClr>
              <a:buFont typeface="+mj-lt"/>
              <a:buAutoNum type="arabicPeriod"/>
            </a:pPr>
            <a:endParaRPr lang="en-US" sz="1600" dirty="0">
              <a:solidFill>
                <a:schemeClr val="tx2"/>
              </a:solidFill>
            </a:endParaRPr>
          </a:p>
          <a:p>
            <a:pPr marL="342900" indent="-342900">
              <a:lnSpc>
                <a:spcPts val="1900"/>
              </a:lnSpc>
              <a:buClr>
                <a:schemeClr val="tx2"/>
              </a:buClr>
              <a:buFont typeface="+mj-lt"/>
              <a:buAutoNum type="arabicPeriod"/>
            </a:pPr>
            <a:r>
              <a:rPr lang="en-US" sz="1600" dirty="0" smtClean="0">
                <a:solidFill>
                  <a:schemeClr val="tx2"/>
                </a:solidFill>
              </a:rPr>
              <a:t>Select the plus minus seven </a:t>
            </a:r>
            <a:r>
              <a:rPr lang="en-US" sz="1600" dirty="0" err="1" smtClean="0">
                <a:solidFill>
                  <a:schemeClr val="tx2"/>
                </a:solidFill>
              </a:rPr>
              <a:t>KPI’s</a:t>
            </a:r>
            <a:r>
              <a:rPr lang="en-US" sz="1600" dirty="0" smtClean="0">
                <a:solidFill>
                  <a:schemeClr val="tx2"/>
                </a:solidFill>
              </a:rPr>
              <a:t> that will give the most significant measure of performance</a:t>
            </a:r>
          </a:p>
          <a:p>
            <a:pPr marL="342900" indent="-342900">
              <a:lnSpc>
                <a:spcPts val="1900"/>
              </a:lnSpc>
              <a:buClr>
                <a:schemeClr val="tx2"/>
              </a:buClr>
              <a:buFont typeface="+mj-lt"/>
              <a:buAutoNum type="arabicPeriod"/>
            </a:pPr>
            <a:endParaRPr lang="en-US" sz="1600" dirty="0">
              <a:solidFill>
                <a:schemeClr val="tx2"/>
              </a:solidFill>
            </a:endParaRPr>
          </a:p>
          <a:p>
            <a:pPr marL="342900" indent="-342900">
              <a:lnSpc>
                <a:spcPts val="1900"/>
              </a:lnSpc>
              <a:buClr>
                <a:schemeClr val="tx2"/>
              </a:buClr>
              <a:buFont typeface="+mj-lt"/>
              <a:buAutoNum type="arabicPeriod"/>
            </a:pPr>
            <a:r>
              <a:rPr lang="en-US" sz="1600" dirty="0" smtClean="0">
                <a:solidFill>
                  <a:schemeClr val="tx2"/>
                </a:solidFill>
              </a:rPr>
              <a:t>Incorporate into personnel job descriptions and performance metrics</a:t>
            </a:r>
          </a:p>
          <a:p>
            <a:pPr marL="342900" indent="-342900">
              <a:lnSpc>
                <a:spcPts val="1900"/>
              </a:lnSpc>
              <a:buClr>
                <a:schemeClr val="tx2"/>
              </a:buClr>
              <a:buFont typeface="+mj-lt"/>
              <a:buAutoNum type="arabicPeriod"/>
            </a:pPr>
            <a:endParaRPr lang="en-US" sz="1600" dirty="0">
              <a:solidFill>
                <a:schemeClr val="tx2"/>
              </a:solidFill>
            </a:endParaRPr>
          </a:p>
          <a:p>
            <a:pPr marL="342900" indent="-342900">
              <a:lnSpc>
                <a:spcPts val="1900"/>
              </a:lnSpc>
              <a:buClr>
                <a:schemeClr val="tx2"/>
              </a:buClr>
              <a:buFont typeface="+mj-lt"/>
              <a:buAutoNum type="arabicPeriod"/>
            </a:pPr>
            <a:r>
              <a:rPr lang="en-US" sz="1600" dirty="0" smtClean="0">
                <a:solidFill>
                  <a:schemeClr val="tx2"/>
                </a:solidFill>
              </a:rPr>
              <a:t>Score Department, or Head of Department or employee 0 to 10</a:t>
            </a:r>
          </a:p>
          <a:p>
            <a:pPr marL="342900" indent="-342900">
              <a:lnSpc>
                <a:spcPts val="1900"/>
              </a:lnSpc>
              <a:buClr>
                <a:schemeClr val="tx2"/>
              </a:buClr>
              <a:buFont typeface="+mj-lt"/>
              <a:buAutoNum type="arabicPeriod"/>
            </a:pPr>
            <a:endParaRPr lang="en-US" sz="1600" dirty="0">
              <a:solidFill>
                <a:schemeClr val="tx2"/>
              </a:solidFill>
            </a:endParaRPr>
          </a:p>
          <a:p>
            <a:pPr marL="342900" indent="-342900">
              <a:lnSpc>
                <a:spcPts val="1900"/>
              </a:lnSpc>
              <a:buClr>
                <a:schemeClr val="tx2"/>
              </a:buClr>
              <a:buFont typeface="+mj-lt"/>
              <a:buAutoNum type="arabicPeriod"/>
            </a:pPr>
            <a:r>
              <a:rPr lang="en-US" sz="1600" dirty="0" smtClean="0">
                <a:solidFill>
                  <a:schemeClr val="tx2"/>
                </a:solidFill>
              </a:rPr>
              <a:t>Determine gaps and plan actions to improve</a:t>
            </a:r>
            <a:endParaRPr lang="en-US" sz="1600"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79</a:t>
            </a:fld>
            <a:endParaRPr lang="en-US"/>
          </a:p>
        </p:txBody>
      </p:sp>
      <p:sp>
        <p:nvSpPr>
          <p:cNvPr id="6" name="Title 1"/>
          <p:cNvSpPr txBox="1">
            <a:spLocks/>
          </p:cNvSpPr>
          <p:nvPr/>
        </p:nvSpPr>
        <p:spPr bwMode="auto">
          <a:xfrm>
            <a:off x="379413" y="260648"/>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Developing the Key Performance Indicators for the Department, Head of Department and individual staff</a:t>
            </a:r>
            <a:endParaRPr lang="en-US" sz="2400" b="1" dirty="0">
              <a:solidFill>
                <a:srgbClr val="002060"/>
              </a:solidFill>
              <a:latin typeface="Verdana" pitchFamily="34" charset="0"/>
            </a:endParaRPr>
          </a:p>
        </p:txBody>
      </p:sp>
    </p:spTree>
    <p:extLst>
      <p:ext uri="{BB962C8B-B14F-4D97-AF65-F5344CB8AC3E}">
        <p14:creationId xmlns:p14="http://schemas.microsoft.com/office/powerpoint/2010/main" val="48658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500"/>
                                        <p:tgtEl>
                                          <p:spTgt spid="5">
                                            <p:txEl>
                                              <p:pRg st="6" end="6"/>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500"/>
                                        <p:tgtEl>
                                          <p:spTgt spid="5">
                                            <p:txEl>
                                              <p:pRg st="8" end="8"/>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500"/>
                                        <p:tgtEl>
                                          <p:spTgt spid="5">
                                            <p:txEl>
                                              <p:pRg st="10" end="10"/>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animEffect transition="in" filter="fade">
                                      <p:cBhvr>
                                        <p:cTn id="31" dur="500"/>
                                        <p:tgtEl>
                                          <p:spTgt spid="5">
                                            <p:txEl>
                                              <p:pRg st="12" end="12"/>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5">
                                            <p:txEl>
                                              <p:pRg st="14" end="14"/>
                                            </p:txEl>
                                          </p:spTgt>
                                        </p:tgtEl>
                                        <p:attrNameLst>
                                          <p:attrName>style.visibility</p:attrName>
                                        </p:attrNameLst>
                                      </p:cBhvr>
                                      <p:to>
                                        <p:strVal val="visible"/>
                                      </p:to>
                                    </p:set>
                                    <p:animEffect transition="in" filter="fade">
                                      <p:cBhvr>
                                        <p:cTn id="35" dur="500"/>
                                        <p:tgtEl>
                                          <p:spTgt spid="5">
                                            <p:txEl>
                                              <p:pRg st="14" end="14"/>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5">
                                            <p:txEl>
                                              <p:pRg st="16" end="16"/>
                                            </p:txEl>
                                          </p:spTgt>
                                        </p:tgtEl>
                                        <p:attrNameLst>
                                          <p:attrName>style.visibility</p:attrName>
                                        </p:attrNameLst>
                                      </p:cBhvr>
                                      <p:to>
                                        <p:strVal val="visible"/>
                                      </p:to>
                                    </p:set>
                                    <p:animEffect transition="in" filter="fade">
                                      <p:cBhvr>
                                        <p:cTn id="39" dur="500"/>
                                        <p:tgtEl>
                                          <p:spTgt spid="5">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79715" y="214290"/>
            <a:ext cx="6835491" cy="785817"/>
          </a:xfrm>
          <a:prstGeom prst="rect">
            <a:avLst/>
          </a:prstGeom>
        </p:spPr>
        <p:txBody>
          <a:bodyPr vert="horz" lIns="91440" tIns="45720" rIns="91440" bIns="45720" rtlCol="0" anchor="ctr">
            <a:noAutofit/>
          </a:bodyPr>
          <a:lstStyle/>
          <a:p>
            <a:r>
              <a:rPr lang="en-ZA" sz="2400" b="1" dirty="0" smtClean="0">
                <a:solidFill>
                  <a:schemeClr val="tx2"/>
                </a:solidFill>
              </a:rPr>
              <a:t>The time dependency of strategy</a:t>
            </a:r>
            <a:endParaRPr lang="en-US" sz="2400" b="1" dirty="0">
              <a:solidFill>
                <a:schemeClr val="tx2"/>
              </a:solidFill>
            </a:endParaRPr>
          </a:p>
        </p:txBody>
      </p:sp>
      <p:pic>
        <p:nvPicPr>
          <p:cNvPr id="289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44" y="1495425"/>
            <a:ext cx="9001125" cy="536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83568" y="6453336"/>
            <a:ext cx="1584176"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51520" y="5949280"/>
            <a:ext cx="3816424" cy="307777"/>
          </a:xfrm>
          <a:prstGeom prst="rect">
            <a:avLst/>
          </a:prstGeom>
          <a:noFill/>
        </p:spPr>
        <p:txBody>
          <a:bodyPr wrap="square" rtlCol="0">
            <a:spAutoFit/>
          </a:bodyPr>
          <a:lstStyle/>
          <a:p>
            <a:r>
              <a:rPr lang="en-US" sz="1400" dirty="0" smtClean="0"/>
              <a:t>Professor Malcolm McDonald</a:t>
            </a:r>
            <a:endParaRPr lang="en-US" sz="1400" dirty="0"/>
          </a:p>
        </p:txBody>
      </p:sp>
    </p:spTree>
    <p:extLst>
      <p:ext uri="{BB962C8B-B14F-4D97-AF65-F5344CB8AC3E}">
        <p14:creationId xmlns:p14="http://schemas.microsoft.com/office/powerpoint/2010/main" val="300109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9794"/>
                                        </p:tgtEl>
                                        <p:attrNameLst>
                                          <p:attrName>style.visibility</p:attrName>
                                        </p:attrNameLst>
                                      </p:cBhvr>
                                      <p:to>
                                        <p:strVal val="visible"/>
                                      </p:to>
                                    </p:set>
                                    <p:animEffect transition="in" filter="fade">
                                      <p:cBhvr>
                                        <p:cTn id="7" dur="1000"/>
                                        <p:tgtEl>
                                          <p:spTgt spid="289794"/>
                                        </p:tgtEl>
                                      </p:cBhvr>
                                    </p:animEffect>
                                  </p:childTnLst>
                                </p:cTn>
                              </p:par>
                            </p:childTnLst>
                          </p:cTn>
                        </p:par>
                        <p:par>
                          <p:cTn id="8" fill="hold">
                            <p:stCondLst>
                              <p:cond delay="1000"/>
                            </p:stCondLst>
                            <p:childTnLst>
                              <p:par>
                                <p:cTn id="9" presetID="2" presetClass="entr" presetSubtype="3"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sz="2400" b="1" dirty="0">
              <a:solidFill>
                <a:srgbClr val="002060"/>
              </a:solidFill>
              <a:latin typeface="+mj-lt"/>
              <a:ea typeface="+mj-ea"/>
              <a:cs typeface="+mj-cs"/>
            </a:endParaRPr>
          </a:p>
        </p:txBody>
      </p:sp>
      <p:sp>
        <p:nvSpPr>
          <p:cNvPr id="5" name="TextBox 4"/>
          <p:cNvSpPr txBox="1"/>
          <p:nvPr/>
        </p:nvSpPr>
        <p:spPr>
          <a:xfrm>
            <a:off x="642910" y="1628800"/>
            <a:ext cx="8143932" cy="5734903"/>
          </a:xfrm>
          <a:prstGeom prst="rect">
            <a:avLst/>
          </a:prstGeom>
          <a:noFill/>
        </p:spPr>
        <p:txBody>
          <a:bodyPr wrap="square" rtlCol="0">
            <a:spAutoFit/>
          </a:bodyPr>
          <a:lstStyle/>
          <a:p>
            <a:pPr marL="342900" indent="-342900">
              <a:lnSpc>
                <a:spcPts val="2000"/>
              </a:lnSpc>
              <a:buClr>
                <a:schemeClr val="tx2"/>
              </a:buClr>
              <a:buFont typeface="+mj-lt"/>
              <a:buAutoNum type="arabicPeriod"/>
            </a:pPr>
            <a:r>
              <a:rPr lang="en-US" dirty="0" smtClean="0">
                <a:solidFill>
                  <a:schemeClr val="tx2"/>
                </a:solidFill>
              </a:rPr>
              <a:t>Competence is actually the synthesis of knowledge, experience and aptitude (the first two can be developed)</a:t>
            </a:r>
          </a:p>
          <a:p>
            <a:pPr marL="342900" indent="-342900">
              <a:lnSpc>
                <a:spcPts val="2000"/>
              </a:lnSpc>
              <a:buClr>
                <a:schemeClr val="tx2"/>
              </a:buClr>
              <a:buFont typeface="+mj-lt"/>
              <a:buAutoNum type="arabicPeriod"/>
            </a:pPr>
            <a:endParaRPr lang="en-US" dirty="0">
              <a:solidFill>
                <a:schemeClr val="tx2"/>
              </a:solidFill>
            </a:endParaRPr>
          </a:p>
          <a:p>
            <a:pPr marL="342900" indent="-342900">
              <a:lnSpc>
                <a:spcPts val="2000"/>
              </a:lnSpc>
              <a:buClr>
                <a:schemeClr val="tx2"/>
              </a:buClr>
              <a:buFont typeface="+mj-lt"/>
              <a:buAutoNum type="arabicPeriod"/>
            </a:pPr>
            <a:r>
              <a:rPr lang="en-US" dirty="0" smtClean="0">
                <a:solidFill>
                  <a:schemeClr val="tx2"/>
                </a:solidFill>
              </a:rPr>
              <a:t>Basic process is the same as for the </a:t>
            </a:r>
            <a:r>
              <a:rPr lang="en-US" dirty="0" err="1" smtClean="0">
                <a:solidFill>
                  <a:schemeClr val="tx2"/>
                </a:solidFill>
              </a:rPr>
              <a:t>KPI’s</a:t>
            </a:r>
            <a:endParaRPr lang="en-US" dirty="0" smtClean="0">
              <a:solidFill>
                <a:schemeClr val="tx2"/>
              </a:solidFill>
            </a:endParaRPr>
          </a:p>
          <a:p>
            <a:pPr marL="342900" indent="-342900">
              <a:lnSpc>
                <a:spcPts val="2000"/>
              </a:lnSpc>
              <a:buClr>
                <a:schemeClr val="tx2"/>
              </a:buClr>
              <a:buFont typeface="+mj-lt"/>
              <a:buAutoNum type="arabicPeriod"/>
            </a:pPr>
            <a:endParaRPr lang="en-US" dirty="0">
              <a:solidFill>
                <a:schemeClr val="tx2"/>
              </a:solidFill>
            </a:endParaRPr>
          </a:p>
          <a:p>
            <a:pPr marL="342900" indent="-342900">
              <a:lnSpc>
                <a:spcPts val="2000"/>
              </a:lnSpc>
              <a:buClr>
                <a:schemeClr val="tx2"/>
              </a:buClr>
              <a:buFont typeface="+mj-lt"/>
              <a:buAutoNum type="arabicPeriod"/>
            </a:pPr>
            <a:r>
              <a:rPr lang="en-US" dirty="0" smtClean="0">
                <a:solidFill>
                  <a:schemeClr val="tx2"/>
                </a:solidFill>
              </a:rPr>
              <a:t>Brainstorm headline areas of knowledge and experience</a:t>
            </a:r>
          </a:p>
          <a:p>
            <a:pPr marL="342900" indent="-342900">
              <a:lnSpc>
                <a:spcPts val="2000"/>
              </a:lnSpc>
              <a:buClr>
                <a:schemeClr val="tx2"/>
              </a:buClr>
              <a:buFont typeface="+mj-lt"/>
              <a:buAutoNum type="arabicPeriod"/>
            </a:pPr>
            <a:endParaRPr lang="en-US" dirty="0">
              <a:solidFill>
                <a:schemeClr val="tx2"/>
              </a:solidFill>
            </a:endParaRPr>
          </a:p>
          <a:p>
            <a:pPr marL="342900" indent="-342900">
              <a:lnSpc>
                <a:spcPts val="2000"/>
              </a:lnSpc>
              <a:buClr>
                <a:schemeClr val="tx2"/>
              </a:buClr>
              <a:buFont typeface="+mj-lt"/>
              <a:buAutoNum type="arabicPeriod"/>
            </a:pPr>
            <a:r>
              <a:rPr lang="en-US" dirty="0" smtClean="0">
                <a:solidFill>
                  <a:schemeClr val="tx2"/>
                </a:solidFill>
              </a:rPr>
              <a:t>Synthesize the Critical Competence for each area</a:t>
            </a:r>
          </a:p>
          <a:p>
            <a:pPr marL="342900" indent="-342900">
              <a:lnSpc>
                <a:spcPts val="2000"/>
              </a:lnSpc>
              <a:buClr>
                <a:schemeClr val="tx2"/>
              </a:buClr>
              <a:buFont typeface="+mj-lt"/>
              <a:buAutoNum type="arabicPeriod"/>
            </a:pPr>
            <a:endParaRPr lang="en-US" dirty="0">
              <a:solidFill>
                <a:schemeClr val="tx2"/>
              </a:solidFill>
            </a:endParaRPr>
          </a:p>
          <a:p>
            <a:pPr marL="342900" indent="-342900">
              <a:lnSpc>
                <a:spcPts val="2000"/>
              </a:lnSpc>
              <a:buClr>
                <a:schemeClr val="tx2"/>
              </a:buClr>
              <a:buFont typeface="+mj-lt"/>
              <a:buAutoNum type="arabicPeriod"/>
            </a:pPr>
            <a:r>
              <a:rPr lang="en-US" dirty="0" smtClean="0">
                <a:solidFill>
                  <a:schemeClr val="tx2"/>
                </a:solidFill>
              </a:rPr>
              <a:t>Weight and select overall areas of Critical Competence</a:t>
            </a:r>
          </a:p>
          <a:p>
            <a:pPr marL="342900" indent="-342900">
              <a:lnSpc>
                <a:spcPts val="2000"/>
              </a:lnSpc>
              <a:buClr>
                <a:schemeClr val="tx2"/>
              </a:buClr>
              <a:buFont typeface="+mj-lt"/>
              <a:buAutoNum type="arabicPeriod"/>
            </a:pPr>
            <a:endParaRPr lang="en-US" dirty="0">
              <a:solidFill>
                <a:schemeClr val="tx2"/>
              </a:solidFill>
            </a:endParaRPr>
          </a:p>
          <a:p>
            <a:pPr marL="342900" indent="-342900">
              <a:lnSpc>
                <a:spcPts val="2000"/>
              </a:lnSpc>
              <a:buClr>
                <a:schemeClr val="tx2"/>
              </a:buClr>
              <a:buFont typeface="+mj-lt"/>
              <a:buAutoNum type="arabicPeriod"/>
            </a:pPr>
            <a:r>
              <a:rPr lang="en-US" dirty="0" smtClean="0">
                <a:solidFill>
                  <a:schemeClr val="tx2"/>
                </a:solidFill>
              </a:rPr>
              <a:t>Score 0 to 10 current, forecast and objective for knowledge, experience and aptitude separately – gives gaps</a:t>
            </a:r>
          </a:p>
          <a:p>
            <a:pPr marL="342900" indent="-342900">
              <a:lnSpc>
                <a:spcPts val="2000"/>
              </a:lnSpc>
              <a:buClr>
                <a:schemeClr val="tx2"/>
              </a:buClr>
              <a:buFont typeface="+mj-lt"/>
              <a:buAutoNum type="arabicPeriod"/>
            </a:pPr>
            <a:endParaRPr lang="en-US" dirty="0">
              <a:solidFill>
                <a:schemeClr val="tx2"/>
              </a:solidFill>
            </a:endParaRPr>
          </a:p>
          <a:p>
            <a:pPr marL="342900" indent="-342900">
              <a:lnSpc>
                <a:spcPts val="2000"/>
              </a:lnSpc>
              <a:buClr>
                <a:schemeClr val="tx2"/>
              </a:buClr>
              <a:buFont typeface="+mj-lt"/>
              <a:buAutoNum type="arabicPeriod"/>
            </a:pPr>
            <a:r>
              <a:rPr lang="en-US" dirty="0" smtClean="0">
                <a:solidFill>
                  <a:schemeClr val="tx2"/>
                </a:solidFill>
              </a:rPr>
              <a:t>Analyze gaps and develop training, mentoring and other personnel development activities to close the gaps</a:t>
            </a:r>
          </a:p>
          <a:p>
            <a:pPr marL="342900" indent="-342900">
              <a:lnSpc>
                <a:spcPts val="2000"/>
              </a:lnSpc>
              <a:buClr>
                <a:schemeClr val="tx2"/>
              </a:buClr>
              <a:buFont typeface="+mj-lt"/>
              <a:buAutoNum type="arabicPeriod"/>
            </a:pPr>
            <a:endParaRPr lang="en-US" dirty="0">
              <a:solidFill>
                <a:schemeClr val="tx2"/>
              </a:solidFill>
            </a:endParaRPr>
          </a:p>
          <a:p>
            <a:pPr marL="342900" indent="-342900">
              <a:lnSpc>
                <a:spcPts val="2000"/>
              </a:lnSpc>
              <a:buClr>
                <a:schemeClr val="tx2"/>
              </a:buClr>
              <a:buFont typeface="+mj-lt"/>
              <a:buAutoNum type="arabicPeriod"/>
            </a:pPr>
            <a:r>
              <a:rPr lang="en-US" dirty="0" smtClean="0">
                <a:solidFill>
                  <a:schemeClr val="tx2"/>
                </a:solidFill>
              </a:rPr>
              <a:t>Measure again</a:t>
            </a:r>
          </a:p>
          <a:p>
            <a:pPr marL="342900" indent="-342900">
              <a:lnSpc>
                <a:spcPts val="2000"/>
              </a:lnSpc>
              <a:buClr>
                <a:schemeClr val="tx2"/>
              </a:buClr>
              <a:buFont typeface="+mj-lt"/>
              <a:buAutoNum type="arabicPeriod"/>
            </a:pPr>
            <a:endParaRPr lang="en-US" dirty="0">
              <a:solidFill>
                <a:schemeClr val="tx2"/>
              </a:solidFill>
            </a:endParaRPr>
          </a:p>
          <a:p>
            <a:pPr marL="342900" indent="-342900">
              <a:lnSpc>
                <a:spcPts val="2000"/>
              </a:lnSpc>
              <a:buClr>
                <a:schemeClr val="tx2"/>
              </a:buClr>
              <a:buFont typeface="+mj-lt"/>
              <a:buAutoNum type="arabicPeriod"/>
            </a:pPr>
            <a:endParaRPr lang="en-US" dirty="0" smtClean="0">
              <a:solidFill>
                <a:schemeClr val="tx2"/>
              </a:solidFill>
            </a:endParaRPr>
          </a:p>
          <a:p>
            <a:pPr marL="342900" indent="-342900">
              <a:lnSpc>
                <a:spcPts val="2000"/>
              </a:lnSpc>
              <a:buClr>
                <a:schemeClr val="tx2"/>
              </a:buClr>
              <a:buFont typeface="+mj-lt"/>
              <a:buAutoNum type="arabicPeriod"/>
            </a:pPr>
            <a:endParaRPr lang="en-US" dirty="0">
              <a:solidFill>
                <a:schemeClr val="tx2"/>
              </a:solidFill>
            </a:endParaRPr>
          </a:p>
          <a:p>
            <a:pPr marL="342900" indent="-342900">
              <a:lnSpc>
                <a:spcPts val="2000"/>
              </a:lnSpc>
              <a:buClr>
                <a:schemeClr val="tx2"/>
              </a:buClr>
              <a:buFont typeface="+mj-lt"/>
              <a:buAutoNum type="arabicPeriod"/>
            </a:pP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80</a:t>
            </a:fld>
            <a:endParaRPr lang="en-US"/>
          </a:p>
        </p:txBody>
      </p:sp>
      <p:sp>
        <p:nvSpPr>
          <p:cNvPr id="6" name="Title 1"/>
          <p:cNvSpPr txBox="1">
            <a:spLocks/>
          </p:cNvSpPr>
          <p:nvPr/>
        </p:nvSpPr>
        <p:spPr bwMode="auto">
          <a:xfrm>
            <a:off x="379413" y="260648"/>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Developing Critical Competence = Knowledge and Experience requirements</a:t>
            </a:r>
            <a:endParaRPr lang="en-US" sz="2400" b="1" dirty="0">
              <a:solidFill>
                <a:srgbClr val="002060"/>
              </a:solidFill>
              <a:latin typeface="Verdana" pitchFamily="34" charset="0"/>
            </a:endParaRPr>
          </a:p>
        </p:txBody>
      </p:sp>
    </p:spTree>
    <p:extLst>
      <p:ext uri="{BB962C8B-B14F-4D97-AF65-F5344CB8AC3E}">
        <p14:creationId xmlns:p14="http://schemas.microsoft.com/office/powerpoint/2010/main" val="281568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500"/>
                                        <p:tgtEl>
                                          <p:spTgt spid="5">
                                            <p:txEl>
                                              <p:pRg st="6" end="6"/>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500"/>
                                        <p:tgtEl>
                                          <p:spTgt spid="5">
                                            <p:txEl>
                                              <p:pRg st="8" end="8"/>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500"/>
                                        <p:tgtEl>
                                          <p:spTgt spid="5">
                                            <p:txEl>
                                              <p:pRg st="10" end="10"/>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animEffect transition="in" filter="fade">
                                      <p:cBhvr>
                                        <p:cTn id="31" dur="500"/>
                                        <p:tgtEl>
                                          <p:spTgt spid="5">
                                            <p:txEl>
                                              <p:pRg st="12" end="12"/>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5">
                                            <p:txEl>
                                              <p:pRg st="14" end="14"/>
                                            </p:txEl>
                                          </p:spTgt>
                                        </p:tgtEl>
                                        <p:attrNameLst>
                                          <p:attrName>style.visibility</p:attrName>
                                        </p:attrNameLst>
                                      </p:cBhvr>
                                      <p:to>
                                        <p:strVal val="visible"/>
                                      </p:to>
                                    </p:set>
                                    <p:animEffect transition="in" filter="fade">
                                      <p:cBhvr>
                                        <p:cTn id="35"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Agenda</a:t>
            </a:r>
          </a:p>
          <a:p>
            <a:pPr lvl="0">
              <a:spcBef>
                <a:spcPct val="0"/>
              </a:spcBef>
              <a:defRPr/>
            </a:pPr>
            <a:r>
              <a:rPr lang="en-US" sz="2400" b="1" dirty="0">
                <a:solidFill>
                  <a:srgbClr val="002060"/>
                </a:solidFill>
                <a:latin typeface="+mj-lt"/>
                <a:ea typeface="+mj-ea"/>
                <a:cs typeface="+mj-cs"/>
              </a:rPr>
              <a:t>Strategy – what is it and how to develop actionable plans</a:t>
            </a:r>
          </a:p>
        </p:txBody>
      </p:sp>
      <p:sp>
        <p:nvSpPr>
          <p:cNvPr id="5" name="TextBox 4"/>
          <p:cNvSpPr txBox="1"/>
          <p:nvPr/>
        </p:nvSpPr>
        <p:spPr>
          <a:xfrm>
            <a:off x="642910" y="1628800"/>
            <a:ext cx="8143932" cy="4247317"/>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bg1">
                    <a:lumMod val="65000"/>
                  </a:schemeClr>
                </a:solidFill>
              </a:rPr>
              <a:t>What </a:t>
            </a:r>
            <a:r>
              <a:rPr lang="en-US" dirty="0">
                <a:solidFill>
                  <a:schemeClr val="bg1">
                    <a:lumMod val="65000"/>
                  </a:schemeClr>
                </a:solidFill>
              </a:rPr>
              <a:t>IS strategy really?</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a:solidFill>
                  <a:schemeClr val="bg1">
                    <a:lumMod val="65000"/>
                  </a:schemeClr>
                </a:solidFill>
              </a:rPr>
              <a:t>Strategy defined in one sentence that everyone understands</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a:solidFill>
                  <a:schemeClr val="bg1">
                    <a:lumMod val="65000"/>
                  </a:schemeClr>
                </a:solidFill>
              </a:rPr>
              <a:t>How to define the strategic environment?</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a:solidFill>
                  <a:schemeClr val="bg1">
                    <a:lumMod val="65000"/>
                  </a:schemeClr>
                </a:solidFill>
              </a:rPr>
              <a:t>How to measure strategic performance</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a:solidFill>
                  <a:schemeClr val="bg1">
                    <a:lumMod val="65000"/>
                  </a:schemeClr>
                </a:solidFill>
              </a:rPr>
              <a:t>Driving strategic performance through to measurable and actionable plans</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a:solidFill>
                  <a:schemeClr val="bg1">
                    <a:lumMod val="65000"/>
                  </a:schemeClr>
                </a:solidFill>
              </a:rPr>
              <a:t>Driving strategic performance through to Key Performance </a:t>
            </a:r>
            <a:r>
              <a:rPr lang="en-US" dirty="0" smtClean="0">
                <a:solidFill>
                  <a:schemeClr val="bg1">
                    <a:lumMod val="65000"/>
                  </a:schemeClr>
                </a:solidFill>
              </a:rPr>
              <a:t>Indicators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b="1" dirty="0" smtClean="0">
                <a:solidFill>
                  <a:schemeClr val="tx2"/>
                </a:solidFill>
              </a:rPr>
              <a:t>Summing up</a:t>
            </a:r>
            <a:endParaRPr lang="en-US" b="1"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81</a:t>
            </a:fld>
            <a:endParaRPr lang="en-US"/>
          </a:p>
        </p:txBody>
      </p:sp>
    </p:spTree>
    <p:extLst>
      <p:ext uri="{BB962C8B-B14F-4D97-AF65-F5344CB8AC3E}">
        <p14:creationId xmlns:p14="http://schemas.microsoft.com/office/powerpoint/2010/main" val="160104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fade">
                                      <p:cBhvr>
                                        <p:cTn id="13" dur="500"/>
                                        <p:tgtEl>
                                          <p:spTgt spid="5">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6" end="6"/>
                                            </p:txEl>
                                          </p:spTgt>
                                        </p:tgtEl>
                                        <p:attrNameLst>
                                          <p:attrName>style.visibility</p:attrName>
                                        </p:attrNameLst>
                                      </p:cBhvr>
                                      <p:to>
                                        <p:strVal val="visible"/>
                                      </p:to>
                                    </p:set>
                                    <p:animEffect transition="in" filter="fade">
                                      <p:cBhvr>
                                        <p:cTn id="16" dur="500"/>
                                        <p:tgtEl>
                                          <p:spTgt spid="5">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animEffect transition="in" filter="fade">
                                      <p:cBhvr>
                                        <p:cTn id="19" dur="500"/>
                                        <p:tgtEl>
                                          <p:spTgt spid="5">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10" end="10"/>
                                            </p:txEl>
                                          </p:spTgt>
                                        </p:tgtEl>
                                        <p:attrNameLst>
                                          <p:attrName>style.visibility</p:attrName>
                                        </p:attrNameLst>
                                      </p:cBhvr>
                                      <p:to>
                                        <p:strVal val="visible"/>
                                      </p:to>
                                    </p:set>
                                    <p:animEffect transition="in" filter="fade">
                                      <p:cBhvr>
                                        <p:cTn id="22" dur="500"/>
                                        <p:tgtEl>
                                          <p:spTgt spid="5">
                                            <p:txEl>
                                              <p:pRg st="10" end="10"/>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5">
                                            <p:txEl>
                                              <p:pRg st="12" end="12"/>
                                            </p:txEl>
                                          </p:spTgt>
                                        </p:tgtEl>
                                        <p:attrNameLst>
                                          <p:attrName>style.visibility</p:attrName>
                                        </p:attrNameLst>
                                      </p:cBhvr>
                                      <p:to>
                                        <p:strVal val="visible"/>
                                      </p:to>
                                    </p:set>
                                    <p:animEffect transition="in" filter="fade">
                                      <p:cBhvr>
                                        <p:cTn id="26"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289" y="1553629"/>
            <a:ext cx="8258175" cy="538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571472" y="214290"/>
            <a:ext cx="6786610" cy="461665"/>
          </a:xfrm>
          <a:prstGeom prst="rect">
            <a:avLst/>
          </a:prstGeom>
          <a:noFill/>
        </p:spPr>
        <p:txBody>
          <a:bodyPr wrap="square" rtlCol="0">
            <a:spAutoFit/>
          </a:bodyPr>
          <a:lstStyle/>
          <a:p>
            <a:r>
              <a:rPr lang="en-ZA" sz="2400" b="1" dirty="0" smtClean="0">
                <a:solidFill>
                  <a:srgbClr val="002060"/>
                </a:solidFill>
              </a:rPr>
              <a:t>Summing up</a:t>
            </a:r>
            <a:endParaRPr lang="en-US" sz="2400" b="1" dirty="0">
              <a:solidFill>
                <a:srgbClr val="002060"/>
              </a:solidFill>
            </a:endParaRPr>
          </a:p>
        </p:txBody>
      </p:sp>
    </p:spTree>
    <p:extLst>
      <p:ext uri="{BB962C8B-B14F-4D97-AF65-F5344CB8AC3E}">
        <p14:creationId xmlns:p14="http://schemas.microsoft.com/office/powerpoint/2010/main" val="309457233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2500306"/>
            <a:ext cx="9144000" cy="4357694"/>
          </a:xfrm>
          <a:prstGeom prst="rect">
            <a:avLst/>
          </a:prstGeom>
          <a:ln w="9525">
            <a:noFill/>
            <a:miter lim="800000"/>
            <a:headEnd/>
            <a:tailEnd/>
          </a:ln>
          <a:effectLst>
            <a:outerShdw blurRad="50800" dist="50800" dir="5400000" algn="ctr" rotWithShape="0">
              <a:srgbClr val="000000"/>
            </a:outerShdw>
          </a:effectLst>
        </p:spPr>
      </p:pic>
      <p:sp>
        <p:nvSpPr>
          <p:cNvPr id="20" name="TextBox 19"/>
          <p:cNvSpPr txBox="1"/>
          <p:nvPr/>
        </p:nvSpPr>
        <p:spPr>
          <a:xfrm>
            <a:off x="500034" y="142852"/>
            <a:ext cx="7286676" cy="1200329"/>
          </a:xfrm>
          <a:prstGeom prst="rect">
            <a:avLst/>
          </a:prstGeom>
          <a:noFill/>
        </p:spPr>
        <p:txBody>
          <a:bodyPr wrap="square" rtlCol="0">
            <a:spAutoFit/>
          </a:bodyPr>
          <a:lstStyle/>
          <a:p>
            <a:r>
              <a:rPr lang="en-ZA" sz="2400" b="1" dirty="0" smtClean="0">
                <a:solidFill>
                  <a:schemeClr val="tx2"/>
                </a:solidFill>
              </a:rPr>
              <a:t>If you do not act within 48 hours you probably never will </a:t>
            </a:r>
            <a:r>
              <a:rPr lang="en-ZA" dirty="0" smtClean="0">
                <a:solidFill>
                  <a:schemeClr val="tx2"/>
                </a:solidFill>
              </a:rPr>
              <a:t>(Bill Gates)</a:t>
            </a:r>
          </a:p>
          <a:p>
            <a:r>
              <a:rPr lang="en-ZA" sz="2400" b="1" dirty="0" smtClean="0">
                <a:solidFill>
                  <a:schemeClr val="tx2"/>
                </a:solidFill>
              </a:rPr>
              <a:t>Act TODAY! </a:t>
            </a:r>
            <a:r>
              <a:rPr lang="en-ZA" sz="2400" b="1" dirty="0" smtClean="0">
                <a:solidFill>
                  <a:schemeClr val="tx2"/>
                </a:solidFill>
                <a:sym typeface="Wingdings" pitchFamily="2" charset="2"/>
              </a:rPr>
              <a:t></a:t>
            </a:r>
            <a:endParaRPr lang="en-US" sz="2400" b="1" dirty="0">
              <a:solidFill>
                <a:schemeClr val="tx2"/>
              </a:solidFill>
            </a:endParaRPr>
          </a:p>
        </p:txBody>
      </p:sp>
      <p:sp>
        <p:nvSpPr>
          <p:cNvPr id="5" name="Rectangle 4"/>
          <p:cNvSpPr/>
          <p:nvPr/>
        </p:nvSpPr>
        <p:spPr>
          <a:xfrm>
            <a:off x="285720" y="1500174"/>
            <a:ext cx="8643998" cy="1200329"/>
          </a:xfrm>
          <a:prstGeom prst="rect">
            <a:avLst/>
          </a:prstGeom>
        </p:spPr>
        <p:txBody>
          <a:bodyPr wrap="square">
            <a:spAutoFit/>
          </a:bodyPr>
          <a:lstStyle/>
          <a:p>
            <a:r>
              <a:rPr lang="en-US" dirty="0" smtClean="0">
                <a:solidFill>
                  <a:srgbClr val="150C8E"/>
                </a:solidFill>
              </a:rPr>
              <a:t>What is your single most important insight from this presentation?</a:t>
            </a:r>
          </a:p>
          <a:p>
            <a:endParaRPr lang="en-US" dirty="0" smtClean="0">
              <a:solidFill>
                <a:srgbClr val="150C8E"/>
              </a:solidFill>
            </a:endParaRPr>
          </a:p>
          <a:p>
            <a:r>
              <a:rPr lang="en-US" dirty="0" smtClean="0">
                <a:solidFill>
                  <a:srgbClr val="150C8E"/>
                </a:solidFill>
              </a:rPr>
              <a:t>What is the single most practical action that you can take tomorrow to apply strategic (right thing / essence thinking more effectively?</a:t>
            </a:r>
            <a:endParaRPr lang="en-US" dirty="0">
              <a:solidFill>
                <a:srgbClr val="150C8E"/>
              </a:solidFill>
            </a:endParaRPr>
          </a:p>
        </p:txBody>
      </p:sp>
      <p:sp>
        <p:nvSpPr>
          <p:cNvPr id="2" name="Rectangle 1"/>
          <p:cNvSpPr/>
          <p:nvPr/>
        </p:nvSpPr>
        <p:spPr>
          <a:xfrm>
            <a:off x="1619672" y="6381328"/>
            <a:ext cx="5518966" cy="369332"/>
          </a:xfrm>
          <a:prstGeom prst="rect">
            <a:avLst/>
          </a:prstGeom>
        </p:spPr>
        <p:txBody>
          <a:bodyPr wrap="square">
            <a:spAutoFit/>
          </a:bodyPr>
          <a:lstStyle/>
          <a:p>
            <a:pPr lvl="2" algn="r">
              <a:buClr>
                <a:schemeClr val="tx2"/>
              </a:buClr>
            </a:pPr>
            <a:r>
              <a:rPr lang="en-US" b="1" dirty="0">
                <a:solidFill>
                  <a:schemeClr val="tx2"/>
                </a:solidFill>
                <a:hlinkClick r:id="rId4"/>
              </a:rPr>
              <a:t>James@Webinars-at-JARA.com</a:t>
            </a:r>
            <a:endParaRPr lang="en-US" b="1" dirty="0">
              <a:solidFill>
                <a:schemeClr val="tx2"/>
              </a:solidFill>
            </a:endParaRPr>
          </a:p>
        </p:txBody>
      </p:sp>
      <p:sp>
        <p:nvSpPr>
          <p:cNvPr id="3" name="Slide Number Placeholder 2"/>
          <p:cNvSpPr>
            <a:spLocks noGrp="1"/>
          </p:cNvSpPr>
          <p:nvPr>
            <p:ph type="sldNum" sz="quarter" idx="12"/>
          </p:nvPr>
        </p:nvSpPr>
        <p:spPr/>
        <p:txBody>
          <a:bodyPr/>
          <a:lstStyle/>
          <a:p>
            <a:fld id="{89C9D035-6A94-4569-9779-E840D39ECC0D}" type="slidenum">
              <a:rPr lang="en-US" smtClean="0"/>
              <a:pPr/>
              <a:t>83</a:t>
            </a:fld>
            <a:endParaRPr lang="en-US"/>
          </a:p>
        </p:txBody>
      </p:sp>
      <p:sp>
        <p:nvSpPr>
          <p:cNvPr id="7" name="TextBox 6"/>
          <p:cNvSpPr txBox="1"/>
          <p:nvPr/>
        </p:nvSpPr>
        <p:spPr>
          <a:xfrm rot="19904817">
            <a:off x="1352214" y="3826926"/>
            <a:ext cx="5447527" cy="1754326"/>
          </a:xfrm>
          <a:prstGeom prst="rect">
            <a:avLst/>
          </a:prstGeom>
          <a:noFill/>
          <a:ln w="50800" cap="rnd">
            <a:solidFill>
              <a:schemeClr val="accent1">
                <a:shade val="50000"/>
              </a:schemeClr>
            </a:solidFill>
          </a:ln>
        </p:spPr>
        <p:txBody>
          <a:bodyPr wrap="square" rtlCol="0">
            <a:spAutoFit/>
          </a:bodyPr>
          <a:lstStyle>
            <a:defPPr>
              <a:defRPr lang="en-US"/>
            </a:defPPr>
            <a:lvl1pPr algn="ctr">
              <a:defRPr sz="3600">
                <a:solidFill>
                  <a:srgbClr val="FF0000"/>
                </a:solidFill>
              </a:defRPr>
            </a:lvl1pPr>
          </a:lstStyle>
          <a:p>
            <a:r>
              <a:rPr lang="en-ZA" dirty="0" smtClean="0"/>
              <a:t>Please write down your thoughts</a:t>
            </a:r>
          </a:p>
          <a:p>
            <a:r>
              <a:rPr lang="en-ZA" dirty="0" smtClean="0"/>
              <a:t>NOW</a:t>
            </a:r>
            <a:endParaRPr lang="en-US" dirty="0"/>
          </a:p>
        </p:txBody>
      </p:sp>
      <p:sp>
        <p:nvSpPr>
          <p:cNvPr id="8" name="Rectangle 7"/>
          <p:cNvSpPr/>
          <p:nvPr/>
        </p:nvSpPr>
        <p:spPr>
          <a:xfrm>
            <a:off x="3995936" y="620688"/>
            <a:ext cx="136815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1000"/>
                                        <p:tgtEl>
                                          <p:spTgt spid="1945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500"/>
                            </p:stCondLst>
                            <p:childTnLst>
                              <p:par>
                                <p:cTn id="13" presetID="10" presetClass="exit" presetSubtype="0" fill="hold" grpId="0" nodeType="after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childTnLst>
                                </p:cTn>
                              </p:par>
                            </p:childTnLst>
                          </p:cTn>
                        </p:par>
                        <p:par>
                          <p:cTn id="20" fill="hold">
                            <p:stCondLst>
                              <p:cond delay="3000"/>
                            </p:stCondLst>
                            <p:childTnLst>
                              <p:par>
                                <p:cTn id="21" presetID="2" presetClass="entr" presetSubtype="3"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2000" fill="hold"/>
                                        <p:tgtEl>
                                          <p:spTgt spid="7"/>
                                        </p:tgtEl>
                                        <p:attrNameLst>
                                          <p:attrName>ppt_x</p:attrName>
                                        </p:attrNameLst>
                                      </p:cBhvr>
                                      <p:tavLst>
                                        <p:tav tm="0">
                                          <p:val>
                                            <p:strVal val="1+#ppt_w/2"/>
                                          </p:val>
                                        </p:tav>
                                        <p:tav tm="100000">
                                          <p:val>
                                            <p:strVal val="#ppt_x"/>
                                          </p:val>
                                        </p:tav>
                                      </p:tavLst>
                                    </p:anim>
                                    <p:anim calcmode="lin" valueType="num">
                                      <p:cBhvr additive="base">
                                        <p:cTn id="24" dur="2000" fill="hold"/>
                                        <p:tgtEl>
                                          <p:spTgt spid="7"/>
                                        </p:tgtEl>
                                        <p:attrNameLst>
                                          <p:attrName>ppt_y</p:attrName>
                                        </p:attrNameLst>
                                      </p:cBhvr>
                                      <p:tavLst>
                                        <p:tav tm="0">
                                          <p:val>
                                            <p:strVal val="0-#ppt_h/2"/>
                                          </p:val>
                                        </p:tav>
                                        <p:tav tm="100000">
                                          <p:val>
                                            <p:strVal val="#ppt_y"/>
                                          </p:val>
                                        </p:tav>
                                      </p:tavLst>
                                    </p:anim>
                                  </p:childTnLst>
                                </p:cTn>
                              </p:par>
                            </p:childTnLst>
                          </p:cTn>
                        </p:par>
                        <p:par>
                          <p:cTn id="25" fill="hold">
                            <p:stCondLst>
                              <p:cond delay="5000"/>
                            </p:stCondLst>
                            <p:childTnLst>
                              <p:par>
                                <p:cTn id="26" presetID="10" presetClass="entr" presetSubtype="0" fill="hold" nodeType="after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72585" y="5949280"/>
            <a:ext cx="7567726" cy="738664"/>
          </a:xfrm>
          <a:prstGeom prst="rect">
            <a:avLst/>
          </a:prstGeom>
          <a:noFill/>
        </p:spPr>
        <p:txBody>
          <a:bodyPr wrap="square" rtlCol="0">
            <a:spAutoFit/>
          </a:bodyPr>
          <a:lstStyle/>
          <a:p>
            <a:pPr algn="ctr"/>
            <a:r>
              <a:rPr lang="en-US" sz="1400" b="1" i="1" dirty="0" smtClean="0">
                <a:solidFill>
                  <a:schemeClr val="tx2"/>
                </a:solidFill>
              </a:rPr>
              <a:t>Assisting clients to thrive through the effective application of IT and </a:t>
            </a:r>
            <a:r>
              <a:rPr lang="en-US" sz="1400" b="1" i="1" dirty="0">
                <a:solidFill>
                  <a:schemeClr val="tx2"/>
                </a:solidFill>
              </a:rPr>
              <a:t>ERP – high value, high reliability solutions</a:t>
            </a:r>
          </a:p>
          <a:p>
            <a:pPr algn="ctr"/>
            <a:endParaRPr lang="en-US" sz="1400" b="1" i="1" dirty="0">
              <a:solidFill>
                <a:schemeClr val="tx2"/>
              </a:solidFill>
            </a:endParaRPr>
          </a:p>
        </p:txBody>
      </p:sp>
      <p:sp>
        <p:nvSpPr>
          <p:cNvPr id="5" name="TextBox 4"/>
          <p:cNvSpPr txBox="1"/>
          <p:nvPr/>
        </p:nvSpPr>
        <p:spPr>
          <a:xfrm>
            <a:off x="322246" y="32765"/>
            <a:ext cx="8001056" cy="1200329"/>
          </a:xfrm>
          <a:prstGeom prst="rect">
            <a:avLst/>
          </a:prstGeom>
          <a:noFill/>
        </p:spPr>
        <p:txBody>
          <a:bodyPr wrap="square" rtlCol="0">
            <a:spAutoFit/>
          </a:bodyPr>
          <a:lstStyle/>
          <a:p>
            <a:r>
              <a:rPr lang="en-ZA" sz="2400" b="1" dirty="0" smtClean="0">
                <a:solidFill>
                  <a:schemeClr val="tx2"/>
                </a:solidFill>
              </a:rPr>
              <a:t>Questions?</a:t>
            </a:r>
          </a:p>
          <a:p>
            <a:endParaRPr lang="en-ZA" sz="1600" dirty="0" smtClean="0">
              <a:solidFill>
                <a:schemeClr val="tx2"/>
              </a:solidFill>
            </a:endParaRPr>
          </a:p>
          <a:p>
            <a:r>
              <a:rPr lang="en-ZA" sz="1600" dirty="0" smtClean="0">
                <a:solidFill>
                  <a:schemeClr val="tx2"/>
                </a:solidFill>
              </a:rPr>
              <a:t>We will email you a Drop Box link to my book, hand-outs and</a:t>
            </a:r>
          </a:p>
          <a:p>
            <a:r>
              <a:rPr lang="en-ZA" sz="1600" dirty="0" smtClean="0">
                <a:solidFill>
                  <a:schemeClr val="tx2"/>
                </a:solidFill>
              </a:rPr>
              <a:t>recording of this presentation</a:t>
            </a:r>
            <a:endParaRPr lang="en-US" sz="1600" dirty="0">
              <a:solidFill>
                <a:schemeClr val="tx2"/>
              </a:solidFill>
            </a:endParaRPr>
          </a:p>
        </p:txBody>
      </p:sp>
      <p:sp>
        <p:nvSpPr>
          <p:cNvPr id="13" name="TextBox 12"/>
          <p:cNvSpPr txBox="1"/>
          <p:nvPr/>
        </p:nvSpPr>
        <p:spPr>
          <a:xfrm>
            <a:off x="407270" y="5102707"/>
            <a:ext cx="8298356" cy="707886"/>
          </a:xfrm>
          <a:prstGeom prst="rect">
            <a:avLst/>
          </a:prstGeom>
          <a:noFill/>
        </p:spPr>
        <p:txBody>
          <a:bodyPr wrap="square" rtlCol="0">
            <a:spAutoFit/>
          </a:bodyPr>
          <a:lstStyle/>
          <a:p>
            <a:pPr algn="ctr"/>
            <a:r>
              <a:rPr lang="en-US" sz="1000" b="1" dirty="0" smtClean="0"/>
              <a:t>Dr James Robertson </a:t>
            </a:r>
            <a:r>
              <a:rPr lang="en-US" sz="1000" b="1" dirty="0" err="1" smtClean="0"/>
              <a:t>PrEng</a:t>
            </a:r>
            <a:r>
              <a:rPr lang="en-US" sz="1000" b="1" dirty="0" smtClean="0"/>
              <a:t> – The ERP Doctor -- Mobile: +27-(0)83-251-6644</a:t>
            </a:r>
          </a:p>
          <a:p>
            <a:pPr algn="ctr"/>
            <a:r>
              <a:rPr lang="en-US" sz="1000" b="1" dirty="0" smtClean="0">
                <a:hlinkClick r:id="rId3"/>
              </a:rPr>
              <a:t>www.James-A-Robertson-and-Associates.com</a:t>
            </a:r>
            <a:endParaRPr lang="en-US" sz="1000" b="1" dirty="0" smtClean="0"/>
          </a:p>
          <a:p>
            <a:pPr algn="ctr"/>
            <a:r>
              <a:rPr lang="en-US" sz="1000" b="1" dirty="0" smtClean="0">
                <a:hlinkClick r:id="rId4"/>
              </a:rPr>
              <a:t>James@JamesARobertson.com</a:t>
            </a:r>
            <a:endParaRPr lang="en-US" sz="1000" b="1" dirty="0" smtClean="0"/>
          </a:p>
          <a:p>
            <a:pPr algn="ctr"/>
            <a:endParaRPr lang="en-US" sz="1000" b="1" dirty="0">
              <a:solidFill>
                <a:schemeClr val="tx2"/>
              </a:solidFill>
            </a:endParaRPr>
          </a:p>
        </p:txBody>
      </p:sp>
      <p:sp>
        <p:nvSpPr>
          <p:cNvPr id="2" name="TextBox 1"/>
          <p:cNvSpPr txBox="1"/>
          <p:nvPr/>
        </p:nvSpPr>
        <p:spPr>
          <a:xfrm>
            <a:off x="654245" y="5622334"/>
            <a:ext cx="7858180" cy="400110"/>
          </a:xfrm>
          <a:prstGeom prst="rect">
            <a:avLst/>
          </a:prstGeom>
          <a:noFill/>
        </p:spPr>
        <p:txBody>
          <a:bodyPr wrap="square" rtlCol="0">
            <a:spAutoFit/>
          </a:bodyPr>
          <a:lstStyle/>
          <a:p>
            <a:pPr algn="ctr"/>
            <a:r>
              <a:rPr lang="en-US" sz="1000" b="1" dirty="0">
                <a:solidFill>
                  <a:schemeClr val="tx2"/>
                </a:solidFill>
              </a:rPr>
              <a:t>LinkedIn: </a:t>
            </a:r>
            <a:r>
              <a:rPr lang="en-US" sz="1000" b="1" dirty="0">
                <a:solidFill>
                  <a:schemeClr val="tx2"/>
                </a:solidFill>
                <a:hlinkClick r:id="rId5"/>
              </a:rPr>
              <a:t>http://za.LinkedIn.com/in/DrJamesARobertsonERPDoctor</a:t>
            </a:r>
            <a:endParaRPr lang="en-US" sz="1000" b="1" dirty="0">
              <a:solidFill>
                <a:schemeClr val="tx2"/>
              </a:solidFill>
            </a:endParaRPr>
          </a:p>
          <a:p>
            <a:pPr algn="ctr"/>
            <a:endParaRPr lang="en-US" sz="1000" dirty="0"/>
          </a:p>
        </p:txBody>
      </p:sp>
      <p:pic>
        <p:nvPicPr>
          <p:cNvPr id="2867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65" y="1376932"/>
            <a:ext cx="5691451"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91451" y="1412776"/>
            <a:ext cx="3452549"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7504" y="4794930"/>
            <a:ext cx="8856984" cy="307777"/>
          </a:xfrm>
          <a:prstGeom prst="rect">
            <a:avLst/>
          </a:prstGeom>
        </p:spPr>
        <p:txBody>
          <a:bodyPr wrap="square">
            <a:spAutoFit/>
          </a:bodyPr>
          <a:lstStyle/>
          <a:p>
            <a:pPr algn="ctr"/>
            <a:r>
              <a:rPr lang="en-US" sz="1400" i="1" dirty="0">
                <a:solidFill>
                  <a:srgbClr val="002060"/>
                </a:solidFill>
              </a:rPr>
              <a:t>"To Him who by wisdom made the heavens, for His mercy endures forever;"</a:t>
            </a:r>
          </a:p>
        </p:txBody>
      </p:sp>
      <p:sp>
        <p:nvSpPr>
          <p:cNvPr id="3" name="Slide Number Placeholder 2"/>
          <p:cNvSpPr>
            <a:spLocks noGrp="1"/>
          </p:cNvSpPr>
          <p:nvPr>
            <p:ph type="sldNum" sz="quarter" idx="12"/>
          </p:nvPr>
        </p:nvSpPr>
        <p:spPr/>
        <p:txBody>
          <a:bodyPr/>
          <a:lstStyle/>
          <a:p>
            <a:fld id="{89C9D035-6A94-4569-9779-E840D39ECC0D}" type="slidenum">
              <a:rPr lang="en-US" smtClean="0"/>
              <a:pPr/>
              <a:t>84</a:t>
            </a:fld>
            <a:endParaRPr lang="en-US"/>
          </a:p>
        </p:txBody>
      </p:sp>
      <p:sp>
        <p:nvSpPr>
          <p:cNvPr id="6" name="TextBox 5"/>
          <p:cNvSpPr txBox="1"/>
          <p:nvPr/>
        </p:nvSpPr>
        <p:spPr>
          <a:xfrm>
            <a:off x="174858" y="4293096"/>
            <a:ext cx="8856984" cy="369332"/>
          </a:xfrm>
          <a:prstGeom prst="rect">
            <a:avLst/>
          </a:prstGeom>
          <a:solidFill>
            <a:schemeClr val="accent1">
              <a:alpha val="49000"/>
            </a:schemeClr>
          </a:solidFill>
          <a:effectLst>
            <a:outerShdw blurRad="50800" dist="38100" dir="2700000" algn="tl" rotWithShape="0">
              <a:prstClr val="black">
                <a:alpha val="40000"/>
              </a:prstClr>
            </a:outerShdw>
          </a:effectLst>
        </p:spPr>
        <p:txBody>
          <a:bodyPr wrap="square" rtlCol="0">
            <a:spAutoFit/>
          </a:bodyPr>
          <a:lstStyle/>
          <a:p>
            <a:pPr algn="ctr"/>
            <a:r>
              <a:rPr lang="en-US" dirty="0" smtClean="0"/>
              <a:t>JAR&amp;A are available to assist in applying these principles</a:t>
            </a:r>
            <a:endParaRPr lang="en-US" dirty="0"/>
          </a:p>
        </p:txBody>
      </p:sp>
    </p:spTree>
    <p:extLst>
      <p:ext uri="{BB962C8B-B14F-4D97-AF65-F5344CB8AC3E}">
        <p14:creationId xmlns:p14="http://schemas.microsoft.com/office/powerpoint/2010/main" val="257489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6722"/>
                                        </p:tgtEl>
                                        <p:attrNameLst>
                                          <p:attrName>style.visibility</p:attrName>
                                        </p:attrNameLst>
                                      </p:cBhvr>
                                      <p:to>
                                        <p:strVal val="visible"/>
                                      </p:to>
                                    </p:set>
                                    <p:animEffect transition="in" filter="fade">
                                      <p:cBhvr>
                                        <p:cTn id="7" dur="500"/>
                                        <p:tgtEl>
                                          <p:spTgt spid="2867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6723"/>
                                        </p:tgtEl>
                                        <p:attrNameLst>
                                          <p:attrName>style.visibility</p:attrName>
                                        </p:attrNameLst>
                                      </p:cBhvr>
                                      <p:to>
                                        <p:strVal val="visible"/>
                                      </p:to>
                                    </p:set>
                                    <p:animEffect transition="in" filter="fade">
                                      <p:cBhvr>
                                        <p:cTn id="15" dur="500"/>
                                        <p:tgtEl>
                                          <p:spTgt spid="28672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500"/>
                                        <p:tgtEl>
                                          <p:spTgt spid="5">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par>
                          <p:cTn id="36" fill="hold">
                            <p:stCondLst>
                              <p:cond delay="4000"/>
                            </p:stCondLst>
                            <p:childTnLst>
                              <p:par>
                                <p:cTn id="37" presetID="2" presetClass="entr" presetSubtype="3"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1+#ppt_w/2"/>
                                          </p:val>
                                        </p:tav>
                                        <p:tav tm="100000">
                                          <p:val>
                                            <p:strVal val="#ppt_x"/>
                                          </p:val>
                                        </p:tav>
                                      </p:tavLst>
                                    </p:anim>
                                    <p:anim calcmode="lin" valueType="num">
                                      <p:cBhvr additive="base">
                                        <p:cTn id="4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2" grpId="0"/>
      <p:bldP spid="4"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79715" y="214290"/>
            <a:ext cx="6835491" cy="785817"/>
          </a:xfrm>
          <a:prstGeom prst="rect">
            <a:avLst/>
          </a:prstGeom>
        </p:spPr>
        <p:txBody>
          <a:bodyPr vert="horz" lIns="91440" tIns="45720" rIns="91440" bIns="45720" rtlCol="0" anchor="ctr">
            <a:noAutofit/>
          </a:bodyPr>
          <a:lstStyle/>
          <a:p>
            <a:r>
              <a:rPr lang="en-ZA" sz="2400" b="1" dirty="0" smtClean="0">
                <a:solidFill>
                  <a:schemeClr val="tx2"/>
                </a:solidFill>
              </a:rPr>
              <a:t>The time dependency of strategy</a:t>
            </a:r>
          </a:p>
          <a:p>
            <a:r>
              <a:rPr lang="en-ZA" sz="2400" b="1" dirty="0" smtClean="0">
                <a:solidFill>
                  <a:schemeClr val="tx2"/>
                </a:solidFill>
              </a:rPr>
              <a:t>from good to GREAT</a:t>
            </a:r>
            <a:endParaRPr lang="en-US" sz="2400" b="1" dirty="0">
              <a:solidFill>
                <a:schemeClr val="tx2"/>
              </a:solidFill>
            </a:endParaRPr>
          </a:p>
        </p:txBody>
      </p:sp>
      <p:pic>
        <p:nvPicPr>
          <p:cNvPr id="290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784"/>
            <a:ext cx="8953271" cy="504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429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0818"/>
                                        </p:tgtEl>
                                        <p:attrNameLst>
                                          <p:attrName>style.visibility</p:attrName>
                                        </p:attrNameLst>
                                      </p:cBhvr>
                                      <p:to>
                                        <p:strVal val="visible"/>
                                      </p:to>
                                    </p:set>
                                    <p:animEffect transition="in" filter="fade">
                                      <p:cBhvr>
                                        <p:cTn id="7" dur="2000"/>
                                        <p:tgtEl>
                                          <p:spTgt spid="290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JAR&amp;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JAR&amp;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5861</TotalTime>
  <Words>3336</Words>
  <Application>Microsoft Office PowerPoint</Application>
  <PresentationFormat>On-screen Show (4:3)</PresentationFormat>
  <Paragraphs>587</Paragraphs>
  <Slides>84</Slides>
  <Notes>84</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86" baseType="lpstr">
      <vt:lpstr>Office Theme</vt:lpstr>
      <vt:lpstr>Worksheet</vt:lpstr>
      <vt:lpstr>PowerPoint Presentation</vt:lpstr>
      <vt:lpstr>PowerPoint Presentation</vt:lpstr>
      <vt:lpstr>PowerPoint Presentation</vt:lpstr>
      <vt:lpstr>PowerPoint Presentation</vt:lpstr>
      <vt:lpstr>What is strategy?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alternative ERP value scenarios Unlocking the TRUE potential of ERP 100 / 1,000 x the norm ???</vt:lpstr>
      <vt:lpstr>Case Study: Strategic Engineered Precision Configuration WITH Clever Customization to support the ESSENCE</vt:lpstr>
      <vt:lpstr>PowerPoint Presentation</vt:lpstr>
      <vt:lpstr>PowerPoint Presentation</vt:lpstr>
      <vt:lpstr>PowerPoint Presentation</vt:lpstr>
      <vt:lpstr>Top down (CEO led) versus bottom up design</vt:lpstr>
      <vt:lpstr>Process obsession example versus STRATEGIC design</vt:lpstr>
      <vt:lpstr>The brutal truth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Robertson</dc:creator>
  <cp:lastModifiedBy>Dr James Robertson UK</cp:lastModifiedBy>
  <cp:revision>454</cp:revision>
  <cp:lastPrinted>2013-02-15T06:24:16Z</cp:lastPrinted>
  <dcterms:created xsi:type="dcterms:W3CDTF">2009-05-01T08:13:25Z</dcterms:created>
  <dcterms:modified xsi:type="dcterms:W3CDTF">2014-08-18T22:11:39Z</dcterms:modified>
</cp:coreProperties>
</file>